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43"/>
    <p:restoredTop sz="94694"/>
  </p:normalViewPr>
  <p:slideViewPr>
    <p:cSldViewPr snapToGrid="0" snapToObjects="1">
      <p:cViewPr varScale="1">
        <p:scale>
          <a:sx n="160" d="100"/>
          <a:sy n="160" d="100"/>
        </p:scale>
        <p:origin x="192" y="4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EF482B-84E5-FB40-AA08-ACCCCE6F31A8}" type="datetimeFigureOut">
              <a:t>2/11/22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9E893B-DE98-504C-9531-929B9E2035B6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3506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9E893B-DE98-504C-9531-929B9E2035B6}" type="slidenum">
              <a:rPr lang="uk-UA"/>
              <a:t>1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370283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9E893B-DE98-504C-9531-929B9E2035B6}" type="slidenum"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5043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CF64B-93F1-EE4A-8503-F7273A0B94A0}" type="datetime1">
              <a:t>2/11/22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F10DA-9249-E84C-8EC7-135EFF6F0475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7856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35244-D350-C449-978D-F5E2F612B8A7}" type="datetime1">
              <a:t>2/11/22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F10DA-9249-E84C-8EC7-135EFF6F0475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9102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F3C96-9914-9344-8D15-1E49D3A28CE0}" type="datetime1">
              <a:t>2/11/22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F10DA-9249-E84C-8EC7-135EFF6F0475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7293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F3A30-7A9B-0F42-9200-B13EBACC6B20}" type="datetime1">
              <a:t>2/11/22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F10DA-9249-E84C-8EC7-135EFF6F0475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9503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90D6A-AC21-E547-93D6-7215E9CDD409}" type="datetime1">
              <a:t>2/11/22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F10DA-9249-E84C-8EC7-135EFF6F0475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826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B0955-6EDC-9945-93FF-B285E1BA8898}" type="datetime1">
              <a:t>2/11/22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F10DA-9249-E84C-8EC7-135EFF6F0475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1490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F2CB1-4EEA-404F-9AD6-902ACB28D7E7}" type="datetime1">
              <a:t>2/11/22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F10DA-9249-E84C-8EC7-135EFF6F0475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5916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E5532-0C8A-6B48-8C2D-2C8164B4D421}" type="datetime1">
              <a:t>2/11/22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F10DA-9249-E84C-8EC7-135EFF6F0475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8901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35B4E-8E9F-CF43-AF37-FF94E141D15A}" type="datetime1">
              <a:t>2/11/22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F10DA-9249-E84C-8EC7-135EFF6F0475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9232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04ABC-0857-D346-83A0-3213A32DECF4}" type="datetime1">
              <a:t>2/11/22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F10DA-9249-E84C-8EC7-135EFF6F0475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843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BCC51-89DB-FA42-A73A-1F297E672BAB}" type="datetime1">
              <a:t>2/11/22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F10DA-9249-E84C-8EC7-135EFF6F0475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3200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0C5920-EF39-904F-8032-620DF234DBDB}" type="datetime1">
              <a:t>2/11/22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2F10DA-9249-E84C-8EC7-135EFF6F0475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3686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59671" y="1756581"/>
            <a:ext cx="3260035" cy="267958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744523" y="2123667"/>
            <a:ext cx="1803621" cy="35648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712</a:t>
            </a:r>
          </a:p>
        </p:txBody>
      </p:sp>
      <p:sp>
        <p:nvSpPr>
          <p:cNvPr id="6" name="Rectangle 5"/>
          <p:cNvSpPr/>
          <p:nvPr/>
        </p:nvSpPr>
        <p:spPr>
          <a:xfrm>
            <a:off x="2744522" y="2610023"/>
            <a:ext cx="1803621" cy="35648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712</a:t>
            </a:r>
          </a:p>
        </p:txBody>
      </p:sp>
      <p:sp>
        <p:nvSpPr>
          <p:cNvPr id="7" name="Rectangle 6"/>
          <p:cNvSpPr/>
          <p:nvPr/>
        </p:nvSpPr>
        <p:spPr>
          <a:xfrm>
            <a:off x="2744522" y="3236185"/>
            <a:ext cx="1803621" cy="35648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NIC  PCIe Gen4</a:t>
            </a:r>
          </a:p>
        </p:txBody>
      </p:sp>
      <p:sp>
        <p:nvSpPr>
          <p:cNvPr id="8" name="Rectangle 7"/>
          <p:cNvSpPr/>
          <p:nvPr/>
        </p:nvSpPr>
        <p:spPr>
          <a:xfrm>
            <a:off x="7563014" y="820313"/>
            <a:ext cx="3260035" cy="267958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659755" y="1214236"/>
            <a:ext cx="1803621" cy="35648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712</a:t>
            </a:r>
          </a:p>
        </p:txBody>
      </p:sp>
      <p:sp>
        <p:nvSpPr>
          <p:cNvPr id="11" name="Rectangle 10"/>
          <p:cNvSpPr/>
          <p:nvPr/>
        </p:nvSpPr>
        <p:spPr>
          <a:xfrm>
            <a:off x="7661079" y="1673755"/>
            <a:ext cx="1803621" cy="35648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NIC  PCIe Gen3</a:t>
            </a:r>
          </a:p>
        </p:txBody>
      </p:sp>
      <p:sp>
        <p:nvSpPr>
          <p:cNvPr id="12" name="Rectangle 11"/>
          <p:cNvSpPr/>
          <p:nvPr/>
        </p:nvSpPr>
        <p:spPr>
          <a:xfrm>
            <a:off x="7563014" y="3769580"/>
            <a:ext cx="3260035" cy="267958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659755" y="4175102"/>
            <a:ext cx="1803621" cy="35648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712</a:t>
            </a:r>
          </a:p>
        </p:txBody>
      </p:sp>
      <p:sp>
        <p:nvSpPr>
          <p:cNvPr id="14" name="Rectangle 13"/>
          <p:cNvSpPr/>
          <p:nvPr/>
        </p:nvSpPr>
        <p:spPr>
          <a:xfrm>
            <a:off x="7661079" y="4623683"/>
            <a:ext cx="1803621" cy="35648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NIC  PCIe Gen3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361651" y="4832077"/>
            <a:ext cx="2130949" cy="140472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pi</a:t>
            </a:r>
          </a:p>
        </p:txBody>
      </p:sp>
      <p:cxnSp>
        <p:nvCxnSpPr>
          <p:cNvPr id="17" name="Straight Connector 16"/>
          <p:cNvCxnSpPr/>
          <p:nvPr/>
        </p:nvCxnSpPr>
        <p:spPr>
          <a:xfrm flipV="1">
            <a:off x="4548144" y="1289115"/>
            <a:ext cx="3111611" cy="941235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4548143" y="2692853"/>
            <a:ext cx="3111612" cy="1565079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V="1">
            <a:off x="4548143" y="1740679"/>
            <a:ext cx="3112936" cy="156243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4548143" y="3501888"/>
            <a:ext cx="3112936" cy="1387498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H="1">
            <a:off x="7434468" y="1939458"/>
            <a:ext cx="226612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flipH="1">
            <a:off x="7434468" y="4685311"/>
            <a:ext cx="219985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7434468" y="1939458"/>
            <a:ext cx="0" cy="2745853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Rectangle 54"/>
          <p:cNvSpPr/>
          <p:nvPr/>
        </p:nvSpPr>
        <p:spPr>
          <a:xfrm>
            <a:off x="3716559" y="4831414"/>
            <a:ext cx="910431" cy="79115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TTC fanout</a:t>
            </a:r>
          </a:p>
        </p:txBody>
      </p:sp>
      <p:cxnSp>
        <p:nvCxnSpPr>
          <p:cNvPr id="58" name="Straight Connector 57"/>
          <p:cNvCxnSpPr/>
          <p:nvPr/>
        </p:nvCxnSpPr>
        <p:spPr>
          <a:xfrm>
            <a:off x="4626990" y="5035825"/>
            <a:ext cx="143458" cy="0"/>
          </a:xfrm>
          <a:prstGeom prst="line">
            <a:avLst/>
          </a:prstGeom>
          <a:ln w="127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4626990" y="5165032"/>
            <a:ext cx="255111" cy="0"/>
          </a:xfrm>
          <a:prstGeom prst="line">
            <a:avLst/>
          </a:prstGeom>
          <a:ln w="127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 flipV="1">
            <a:off x="4626990" y="5294242"/>
            <a:ext cx="2309838" cy="1"/>
          </a:xfrm>
          <a:prstGeom prst="line">
            <a:avLst/>
          </a:prstGeom>
          <a:ln w="127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>
            <a:off x="3491274" y="5724940"/>
            <a:ext cx="1781765" cy="0"/>
          </a:xfrm>
          <a:prstGeom prst="line">
            <a:avLst/>
          </a:prstGeom>
          <a:ln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 flipV="1">
            <a:off x="4770448" y="2890298"/>
            <a:ext cx="0" cy="2145527"/>
          </a:xfrm>
          <a:prstGeom prst="line">
            <a:avLst/>
          </a:prstGeom>
          <a:ln w="127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>
            <a:stCxn id="6" idx="3"/>
          </p:cNvCxnSpPr>
          <p:nvPr/>
        </p:nvCxnSpPr>
        <p:spPr>
          <a:xfrm>
            <a:off x="4548143" y="2788265"/>
            <a:ext cx="222305" cy="102033"/>
          </a:xfrm>
          <a:prstGeom prst="line">
            <a:avLst/>
          </a:prstGeom>
          <a:ln w="12700">
            <a:solidFill>
              <a:srgbClr val="7030A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 flipV="1">
            <a:off x="4882101" y="2327083"/>
            <a:ext cx="0" cy="2837950"/>
          </a:xfrm>
          <a:prstGeom prst="line">
            <a:avLst/>
          </a:prstGeom>
          <a:ln w="127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>
            <a:off x="4536373" y="2327083"/>
            <a:ext cx="345728" cy="0"/>
          </a:xfrm>
          <a:prstGeom prst="line">
            <a:avLst/>
          </a:prstGeom>
          <a:ln w="12700">
            <a:solidFill>
              <a:srgbClr val="7030A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 flipV="1">
            <a:off x="7076660" y="1691652"/>
            <a:ext cx="0" cy="424929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 flipV="1">
            <a:off x="7076660" y="1496824"/>
            <a:ext cx="579782" cy="1948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/>
          <p:nvPr/>
        </p:nvCxnSpPr>
        <p:spPr>
          <a:xfrm flipV="1">
            <a:off x="7229060" y="4362961"/>
            <a:ext cx="0" cy="1060485"/>
          </a:xfrm>
          <a:prstGeom prst="line">
            <a:avLst/>
          </a:prstGeom>
          <a:ln w="127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/>
          <p:cNvCxnSpPr/>
          <p:nvPr/>
        </p:nvCxnSpPr>
        <p:spPr>
          <a:xfrm>
            <a:off x="7227403" y="4362961"/>
            <a:ext cx="421081" cy="0"/>
          </a:xfrm>
          <a:prstGeom prst="line">
            <a:avLst/>
          </a:prstGeom>
          <a:ln w="12700">
            <a:solidFill>
              <a:srgbClr val="7030A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/>
          <p:nvPr/>
        </p:nvCxnSpPr>
        <p:spPr>
          <a:xfrm>
            <a:off x="7347007" y="4467807"/>
            <a:ext cx="29850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/>
          <p:nvPr/>
        </p:nvCxnSpPr>
        <p:spPr>
          <a:xfrm flipV="1">
            <a:off x="7341706" y="4467808"/>
            <a:ext cx="0" cy="15778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Connector 123"/>
          <p:cNvCxnSpPr>
            <a:endCxn id="9" idx="1"/>
          </p:cNvCxnSpPr>
          <p:nvPr/>
        </p:nvCxnSpPr>
        <p:spPr>
          <a:xfrm flipV="1">
            <a:off x="6936828" y="1392478"/>
            <a:ext cx="722927" cy="247759"/>
          </a:xfrm>
          <a:prstGeom prst="line">
            <a:avLst/>
          </a:prstGeom>
          <a:ln w="12700">
            <a:solidFill>
              <a:srgbClr val="7030A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Connector 126"/>
          <p:cNvCxnSpPr/>
          <p:nvPr/>
        </p:nvCxnSpPr>
        <p:spPr>
          <a:xfrm flipV="1">
            <a:off x="6936828" y="1640237"/>
            <a:ext cx="0" cy="3654005"/>
          </a:xfrm>
          <a:prstGeom prst="line">
            <a:avLst/>
          </a:prstGeom>
          <a:ln w="127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Connector 131"/>
          <p:cNvCxnSpPr/>
          <p:nvPr/>
        </p:nvCxnSpPr>
        <p:spPr>
          <a:xfrm flipV="1">
            <a:off x="4634300" y="5439346"/>
            <a:ext cx="2593103" cy="1"/>
          </a:xfrm>
          <a:prstGeom prst="line">
            <a:avLst/>
          </a:prstGeom>
          <a:ln w="127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Connector 135"/>
          <p:cNvCxnSpPr/>
          <p:nvPr/>
        </p:nvCxnSpPr>
        <p:spPr>
          <a:xfrm flipV="1">
            <a:off x="4559404" y="2425148"/>
            <a:ext cx="1038314" cy="664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Straight Connector 139"/>
          <p:cNvCxnSpPr/>
          <p:nvPr/>
        </p:nvCxnSpPr>
        <p:spPr>
          <a:xfrm>
            <a:off x="4542996" y="2884998"/>
            <a:ext cx="730043" cy="33507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Connector 141"/>
          <p:cNvCxnSpPr/>
          <p:nvPr/>
        </p:nvCxnSpPr>
        <p:spPr>
          <a:xfrm flipV="1">
            <a:off x="5570529" y="2413500"/>
            <a:ext cx="0" cy="341480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Straight Connector 142"/>
          <p:cNvCxnSpPr/>
          <p:nvPr/>
        </p:nvCxnSpPr>
        <p:spPr>
          <a:xfrm flipV="1">
            <a:off x="5273039" y="3211282"/>
            <a:ext cx="0" cy="251365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Straight Connector 146"/>
          <p:cNvCxnSpPr/>
          <p:nvPr/>
        </p:nvCxnSpPr>
        <p:spPr>
          <a:xfrm>
            <a:off x="3491274" y="5828306"/>
            <a:ext cx="2079255" cy="0"/>
          </a:xfrm>
          <a:prstGeom prst="line">
            <a:avLst/>
          </a:prstGeom>
          <a:ln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Straight Connector 148"/>
          <p:cNvCxnSpPr/>
          <p:nvPr/>
        </p:nvCxnSpPr>
        <p:spPr>
          <a:xfrm>
            <a:off x="3491274" y="5940950"/>
            <a:ext cx="3585386" cy="0"/>
          </a:xfrm>
          <a:prstGeom prst="line">
            <a:avLst/>
          </a:prstGeom>
          <a:ln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Straight Connector 151"/>
          <p:cNvCxnSpPr/>
          <p:nvPr/>
        </p:nvCxnSpPr>
        <p:spPr>
          <a:xfrm>
            <a:off x="3492600" y="6045642"/>
            <a:ext cx="3849106" cy="0"/>
          </a:xfrm>
          <a:prstGeom prst="line">
            <a:avLst/>
          </a:prstGeom>
          <a:ln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Straight Connector 154"/>
          <p:cNvCxnSpPr>
            <a:endCxn id="55" idx="1"/>
          </p:cNvCxnSpPr>
          <p:nvPr/>
        </p:nvCxnSpPr>
        <p:spPr>
          <a:xfrm>
            <a:off x="3491274" y="5226992"/>
            <a:ext cx="225285" cy="1"/>
          </a:xfrm>
          <a:prstGeom prst="line">
            <a:avLst/>
          </a:prstGeom>
          <a:ln w="12700">
            <a:solidFill>
              <a:srgbClr val="7030A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8" name="TextBox 157"/>
          <p:cNvSpPr txBox="1"/>
          <p:nvPr/>
        </p:nvSpPr>
        <p:spPr>
          <a:xfrm>
            <a:off x="2772895" y="5724940"/>
            <a:ext cx="6625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/>
              <a:t>BUSY in</a:t>
            </a:r>
          </a:p>
        </p:txBody>
      </p:sp>
      <p:sp>
        <p:nvSpPr>
          <p:cNvPr id="159" name="TextBox 158"/>
          <p:cNvSpPr txBox="1"/>
          <p:nvPr/>
        </p:nvSpPr>
        <p:spPr>
          <a:xfrm>
            <a:off x="2290986" y="1765536"/>
            <a:ext cx="8996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/>
              <a:t>gimone</a:t>
            </a:r>
          </a:p>
        </p:txBody>
      </p:sp>
      <p:sp>
        <p:nvSpPr>
          <p:cNvPr id="160" name="TextBox 159"/>
          <p:cNvSpPr txBox="1"/>
          <p:nvPr/>
        </p:nvSpPr>
        <p:spPr>
          <a:xfrm>
            <a:off x="8727903" y="805453"/>
            <a:ext cx="8751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/>
              <a:t>agogna</a:t>
            </a:r>
          </a:p>
        </p:txBody>
      </p:sp>
      <p:sp>
        <p:nvSpPr>
          <p:cNvPr id="161" name="TextBox 160"/>
          <p:cNvSpPr txBox="1"/>
          <p:nvPr/>
        </p:nvSpPr>
        <p:spPr>
          <a:xfrm>
            <a:off x="8690120" y="3764325"/>
            <a:ext cx="825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/>
              <a:t>turano</a:t>
            </a:r>
          </a:p>
        </p:txBody>
      </p:sp>
      <p:sp>
        <p:nvSpPr>
          <p:cNvPr id="162" name="TextBox 161"/>
          <p:cNvSpPr txBox="1"/>
          <p:nvPr/>
        </p:nvSpPr>
        <p:spPr>
          <a:xfrm>
            <a:off x="1764216" y="3841269"/>
            <a:ext cx="274799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/>
              <a:t>16-core AMD Epyc Rome</a:t>
            </a:r>
          </a:p>
          <a:p>
            <a:r>
              <a:rPr lang="en-US" sz="1600"/>
              <a:t>3.0 GHz, 128 GByte, PCIe Gen4</a:t>
            </a:r>
          </a:p>
        </p:txBody>
      </p:sp>
      <p:sp>
        <p:nvSpPr>
          <p:cNvPr id="163" name="TextBox 162"/>
          <p:cNvSpPr txBox="1"/>
          <p:nvPr/>
        </p:nvSpPr>
        <p:spPr>
          <a:xfrm>
            <a:off x="7922150" y="2884535"/>
            <a:ext cx="264380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/>
              <a:t>14-core Intel i9-740X</a:t>
            </a:r>
          </a:p>
          <a:p>
            <a:r>
              <a:rPr lang="en-US" sz="1600"/>
              <a:t>3.8 GHz, 32 GByte, PCIe Gen3</a:t>
            </a:r>
          </a:p>
        </p:txBody>
      </p:sp>
      <p:sp>
        <p:nvSpPr>
          <p:cNvPr id="164" name="TextBox 163"/>
          <p:cNvSpPr txBox="1"/>
          <p:nvPr/>
        </p:nvSpPr>
        <p:spPr>
          <a:xfrm>
            <a:off x="8016919" y="5828306"/>
            <a:ext cx="264380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/>
              <a:t>8-core E5-1660V4</a:t>
            </a:r>
          </a:p>
          <a:p>
            <a:r>
              <a:rPr lang="en-US" sz="1600"/>
              <a:t>3.2 GHz, 32 GByte, PCIe Gen3</a:t>
            </a:r>
          </a:p>
        </p:txBody>
      </p:sp>
      <p:sp>
        <p:nvSpPr>
          <p:cNvPr id="168" name="TextBox 167"/>
          <p:cNvSpPr txBox="1"/>
          <p:nvPr/>
        </p:nvSpPr>
        <p:spPr>
          <a:xfrm rot="20511566">
            <a:off x="5367234" y="1418374"/>
            <a:ext cx="127496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>
                <a:solidFill>
                  <a:srgbClr val="002060"/>
                </a:solidFill>
              </a:rPr>
              <a:t>24 fibre pairs</a:t>
            </a:r>
          </a:p>
        </p:txBody>
      </p:sp>
      <p:sp>
        <p:nvSpPr>
          <p:cNvPr id="169" name="TextBox 168"/>
          <p:cNvSpPr txBox="1"/>
          <p:nvPr/>
        </p:nvSpPr>
        <p:spPr>
          <a:xfrm rot="1639115">
            <a:off x="5576470" y="3185838"/>
            <a:ext cx="127496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>
                <a:solidFill>
                  <a:srgbClr val="002060"/>
                </a:solidFill>
              </a:rPr>
              <a:t>24 fibre pairs</a:t>
            </a:r>
          </a:p>
        </p:txBody>
      </p:sp>
      <p:sp>
        <p:nvSpPr>
          <p:cNvPr id="170" name="TextBox 169"/>
          <p:cNvSpPr txBox="1"/>
          <p:nvPr/>
        </p:nvSpPr>
        <p:spPr>
          <a:xfrm rot="20011046">
            <a:off x="5736846" y="2156334"/>
            <a:ext cx="88197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>
                <a:solidFill>
                  <a:srgbClr val="C00000"/>
                </a:solidFill>
              </a:rPr>
              <a:t>100 GbE</a:t>
            </a:r>
          </a:p>
        </p:txBody>
      </p:sp>
      <p:sp>
        <p:nvSpPr>
          <p:cNvPr id="171" name="TextBox 170"/>
          <p:cNvSpPr txBox="1"/>
          <p:nvPr/>
        </p:nvSpPr>
        <p:spPr>
          <a:xfrm rot="1409832">
            <a:off x="5706140" y="3874297"/>
            <a:ext cx="88197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>
                <a:solidFill>
                  <a:srgbClr val="C00000"/>
                </a:solidFill>
              </a:rPr>
              <a:t>100 GbE</a:t>
            </a:r>
          </a:p>
        </p:txBody>
      </p:sp>
      <p:sp>
        <p:nvSpPr>
          <p:cNvPr id="172" name="TextBox 171"/>
          <p:cNvSpPr txBox="1"/>
          <p:nvPr/>
        </p:nvSpPr>
        <p:spPr>
          <a:xfrm rot="16200000">
            <a:off x="6844453" y="2898502"/>
            <a:ext cx="88197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>
                <a:solidFill>
                  <a:srgbClr val="C00000"/>
                </a:solidFill>
              </a:rPr>
              <a:t>100 GbE</a:t>
            </a:r>
          </a:p>
        </p:txBody>
      </p:sp>
      <p:sp>
        <p:nvSpPr>
          <p:cNvPr id="173" name="TextBox 172"/>
          <p:cNvSpPr txBox="1"/>
          <p:nvPr/>
        </p:nvSpPr>
        <p:spPr>
          <a:xfrm>
            <a:off x="7602023" y="1990525"/>
            <a:ext cx="211897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/>
              <a:t>OK: 16 lanes connected</a:t>
            </a:r>
          </a:p>
        </p:txBody>
      </p:sp>
      <p:sp>
        <p:nvSpPr>
          <p:cNvPr id="174" name="TextBox 173"/>
          <p:cNvSpPr txBox="1"/>
          <p:nvPr/>
        </p:nvSpPr>
        <p:spPr>
          <a:xfrm>
            <a:off x="7654453" y="4955687"/>
            <a:ext cx="211897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/>
              <a:t>OK: 16 lanes connected</a:t>
            </a:r>
          </a:p>
        </p:txBody>
      </p:sp>
      <p:sp>
        <p:nvSpPr>
          <p:cNvPr id="180" name="TextBox 179"/>
          <p:cNvSpPr txBox="1"/>
          <p:nvPr/>
        </p:nvSpPr>
        <p:spPr>
          <a:xfrm>
            <a:off x="4203423" y="265389"/>
            <a:ext cx="2427459" cy="461665"/>
          </a:xfrm>
          <a:prstGeom prst="rect">
            <a:avLst/>
          </a:prstGeom>
          <a:noFill/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2400"/>
              <a:t>Complete scheme</a:t>
            </a:r>
          </a:p>
        </p:txBody>
      </p:sp>
      <p:sp>
        <p:nvSpPr>
          <p:cNvPr id="182" name="Slide Number Placeholder 18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F10DA-9249-E84C-8EC7-135EFF6F0475}" type="slidenum">
              <a:t>1</a:t>
            </a:fld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1438801" y="3157443"/>
            <a:ext cx="13244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>
                <a:solidFill>
                  <a:srgbClr val="002060"/>
                </a:solidFill>
              </a:rPr>
              <a:t>192.168.144.11</a:t>
            </a:r>
          </a:p>
          <a:p>
            <a:r>
              <a:rPr lang="en-US" sz="1400">
                <a:solidFill>
                  <a:srgbClr val="002060"/>
                </a:solidFill>
              </a:rPr>
              <a:t>192.168.208.10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9448295" y="4540624"/>
            <a:ext cx="13692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>
                <a:solidFill>
                  <a:srgbClr val="002060"/>
                </a:solidFill>
              </a:rPr>
              <a:t>192.168.176.11</a:t>
            </a:r>
          </a:p>
          <a:p>
            <a:r>
              <a:rPr lang="en-US" sz="1400">
                <a:solidFill>
                  <a:srgbClr val="002060"/>
                </a:solidFill>
              </a:rPr>
              <a:t>192.168.208.11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9470737" y="1586838"/>
            <a:ext cx="13244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>
                <a:solidFill>
                  <a:srgbClr val="002060"/>
                </a:solidFill>
              </a:rPr>
              <a:t>192.168.144.10</a:t>
            </a:r>
          </a:p>
          <a:p>
            <a:r>
              <a:rPr lang="en-US" sz="1400">
                <a:solidFill>
                  <a:srgbClr val="002060"/>
                </a:solidFill>
              </a:rPr>
              <a:t>192.168.176.10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88382" y="269099"/>
            <a:ext cx="3601948" cy="954107"/>
          </a:xfrm>
          <a:prstGeom prst="rect">
            <a:avLst/>
          </a:prstGeom>
          <a:noFill/>
          <a:ln w="12700">
            <a:solidFill>
              <a:schemeClr val="bg1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400"/>
              <a:t>All machines:</a:t>
            </a:r>
          </a:p>
          <a:p>
            <a:pPr marL="171450" indent="-171450">
              <a:buFont typeface="Arial" charset="0"/>
              <a:buChar char="•"/>
            </a:pPr>
            <a:r>
              <a:rPr lang="en-US" sz="1400"/>
              <a:t>tuned-adm profile: throughput-performance</a:t>
            </a:r>
          </a:p>
          <a:p>
            <a:pPr marL="171450" indent="-171450">
              <a:buFont typeface="Arial" charset="0"/>
              <a:buChar char="•"/>
            </a:pPr>
            <a:r>
              <a:rPr lang="en-US" sz="1400"/>
              <a:t>SELinux disabled</a:t>
            </a:r>
          </a:p>
          <a:p>
            <a:pPr marL="171450" indent="-171450">
              <a:buFont typeface="Arial" charset="0"/>
              <a:buChar char="•"/>
            </a:pPr>
            <a:r>
              <a:rPr lang="en-US" sz="1400"/>
              <a:t>Spectre / Meltdown mitigations disabled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2230580" y="3567301"/>
            <a:ext cx="239488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>
                <a:solidFill>
                  <a:srgbClr val="FF0000"/>
                </a:solidFill>
              </a:rPr>
              <a:t>     </a:t>
            </a:r>
            <a:r>
              <a:rPr lang="en-US" sz="1600" b="1" i="1">
                <a:solidFill>
                  <a:srgbClr val="FF0000"/>
                </a:solidFill>
              </a:rPr>
              <a:t>OK: 16 lanes connected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9407980" y="1173269"/>
            <a:ext cx="147187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s-IS" sz="1100"/>
              <a:t>0x0105968534800345</a:t>
            </a:r>
          </a:p>
          <a:p>
            <a:r>
              <a:rPr lang="fi-FI" sz="1100"/>
              <a:t>210249A85CD6</a:t>
            </a:r>
            <a:endParaRPr lang="en-US" sz="1100"/>
          </a:p>
        </p:txBody>
      </p:sp>
      <p:sp>
        <p:nvSpPr>
          <p:cNvPr id="69" name="TextBox 68"/>
          <p:cNvSpPr txBox="1"/>
          <p:nvPr/>
        </p:nvSpPr>
        <p:spPr>
          <a:xfrm>
            <a:off x="9426655" y="4128548"/>
            <a:ext cx="141256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s-IS" sz="1100"/>
              <a:t>0x013a6f281c2143c5</a:t>
            </a:r>
          </a:p>
          <a:p>
            <a:r>
              <a:rPr lang="fi-FI" sz="1100"/>
              <a:t>210249A85F02</a:t>
            </a:r>
            <a:endParaRPr lang="en-US" sz="1100"/>
          </a:p>
        </p:txBody>
      </p:sp>
      <p:sp>
        <p:nvSpPr>
          <p:cNvPr id="71" name="TextBox 70"/>
          <p:cNvSpPr txBox="1"/>
          <p:nvPr/>
        </p:nvSpPr>
        <p:spPr>
          <a:xfrm>
            <a:off x="1303628" y="2111493"/>
            <a:ext cx="144462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is-IS" sz="1100"/>
              <a:t> 0x013a6f281c40c145</a:t>
            </a:r>
          </a:p>
          <a:p>
            <a:pPr algn="r"/>
            <a:r>
              <a:rPr lang="fi-FI" sz="1100"/>
              <a:t>210249A14F61</a:t>
            </a:r>
            <a:endParaRPr lang="en-US" sz="1100"/>
          </a:p>
        </p:txBody>
      </p:sp>
      <p:sp>
        <p:nvSpPr>
          <p:cNvPr id="74" name="TextBox 73"/>
          <p:cNvSpPr txBox="1"/>
          <p:nvPr/>
        </p:nvSpPr>
        <p:spPr>
          <a:xfrm>
            <a:off x="1269411" y="2557148"/>
            <a:ext cx="147187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is-IS" sz="1100"/>
              <a:t> </a:t>
            </a:r>
            <a:r>
              <a:rPr lang="fi-FI" sz="1100"/>
              <a:t>0x013a6f281d410205</a:t>
            </a:r>
          </a:p>
          <a:p>
            <a:pPr algn="r"/>
            <a:r>
              <a:rPr lang="fi-FI" sz="1100"/>
              <a:t>210249A85FDE</a:t>
            </a:r>
            <a:endParaRPr lang="en-US" sz="1100"/>
          </a:p>
        </p:txBody>
      </p:sp>
      <p:sp>
        <p:nvSpPr>
          <p:cNvPr id="16" name="TextBox 15"/>
          <p:cNvSpPr txBox="1"/>
          <p:nvPr/>
        </p:nvSpPr>
        <p:spPr>
          <a:xfrm>
            <a:off x="149229" y="2107765"/>
            <a:ext cx="9188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/>
              <a:t>Card DNA</a:t>
            </a:r>
          </a:p>
          <a:p>
            <a:pPr algn="r"/>
            <a:r>
              <a:rPr lang="en-US" sz="1200"/>
              <a:t>Cable ID</a:t>
            </a:r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1010980" y="2230350"/>
            <a:ext cx="29264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/>
          <p:cNvCxnSpPr/>
          <p:nvPr/>
        </p:nvCxnSpPr>
        <p:spPr>
          <a:xfrm>
            <a:off x="1020258" y="2422508"/>
            <a:ext cx="68132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Date Placeholder 3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78046-851D-AF48-A0E4-CB1D9BFF2684}" type="datetime1">
              <a:t>2/11/22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9111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67623" y="1756581"/>
            <a:ext cx="3260035" cy="267958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752475" y="2123667"/>
            <a:ext cx="1803621" cy="35648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712 flx</a:t>
            </a:r>
          </a:p>
        </p:txBody>
      </p:sp>
      <p:sp>
        <p:nvSpPr>
          <p:cNvPr id="6" name="Rectangle 5"/>
          <p:cNvSpPr/>
          <p:nvPr/>
        </p:nvSpPr>
        <p:spPr>
          <a:xfrm>
            <a:off x="2752474" y="2610023"/>
            <a:ext cx="1803621" cy="35648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712 flx</a:t>
            </a:r>
          </a:p>
        </p:txBody>
      </p:sp>
      <p:sp>
        <p:nvSpPr>
          <p:cNvPr id="7" name="Rectangle 6"/>
          <p:cNvSpPr/>
          <p:nvPr/>
        </p:nvSpPr>
        <p:spPr>
          <a:xfrm>
            <a:off x="2752474" y="3236185"/>
            <a:ext cx="1803621" cy="35648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NIC  PCIe Gen4</a:t>
            </a:r>
          </a:p>
        </p:txBody>
      </p:sp>
      <p:sp>
        <p:nvSpPr>
          <p:cNvPr id="8" name="Rectangle 7"/>
          <p:cNvSpPr/>
          <p:nvPr/>
        </p:nvSpPr>
        <p:spPr>
          <a:xfrm>
            <a:off x="7570966" y="820313"/>
            <a:ext cx="3260035" cy="267958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667707" y="1214236"/>
            <a:ext cx="1803621" cy="35648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712 emulator</a:t>
            </a:r>
          </a:p>
        </p:txBody>
      </p:sp>
      <p:sp>
        <p:nvSpPr>
          <p:cNvPr id="11" name="Rectangle 10"/>
          <p:cNvSpPr/>
          <p:nvPr/>
        </p:nvSpPr>
        <p:spPr>
          <a:xfrm>
            <a:off x="7669031" y="1673755"/>
            <a:ext cx="1803621" cy="35648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NIC  PCIe Gen3</a:t>
            </a:r>
          </a:p>
        </p:txBody>
      </p:sp>
      <p:sp>
        <p:nvSpPr>
          <p:cNvPr id="12" name="Rectangle 11"/>
          <p:cNvSpPr/>
          <p:nvPr/>
        </p:nvSpPr>
        <p:spPr>
          <a:xfrm>
            <a:off x="7570966" y="3769580"/>
            <a:ext cx="3260035" cy="267958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667707" y="4175102"/>
            <a:ext cx="1803621" cy="35648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712 emulator</a:t>
            </a:r>
          </a:p>
        </p:txBody>
      </p:sp>
      <p:sp>
        <p:nvSpPr>
          <p:cNvPr id="14" name="Rectangle 13"/>
          <p:cNvSpPr/>
          <p:nvPr/>
        </p:nvSpPr>
        <p:spPr>
          <a:xfrm>
            <a:off x="7669031" y="4623683"/>
            <a:ext cx="1803621" cy="35648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NIC  PCIe Gen3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369603" y="4832077"/>
            <a:ext cx="2130949" cy="140472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pi</a:t>
            </a:r>
          </a:p>
        </p:txBody>
      </p:sp>
      <p:cxnSp>
        <p:nvCxnSpPr>
          <p:cNvPr id="17" name="Straight Connector 16"/>
          <p:cNvCxnSpPr/>
          <p:nvPr/>
        </p:nvCxnSpPr>
        <p:spPr>
          <a:xfrm flipV="1">
            <a:off x="4556096" y="1289115"/>
            <a:ext cx="3111611" cy="941235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4556095" y="2692853"/>
            <a:ext cx="3111612" cy="1565079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V="1">
            <a:off x="4556095" y="1740679"/>
            <a:ext cx="3112936" cy="156243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4556095" y="3501888"/>
            <a:ext cx="3112936" cy="1387498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Rectangle 54"/>
          <p:cNvSpPr/>
          <p:nvPr/>
        </p:nvSpPr>
        <p:spPr>
          <a:xfrm>
            <a:off x="3724511" y="4831414"/>
            <a:ext cx="910431" cy="79115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TTC fanout</a:t>
            </a:r>
          </a:p>
        </p:txBody>
      </p:sp>
      <p:cxnSp>
        <p:nvCxnSpPr>
          <p:cNvPr id="58" name="Straight Connector 57"/>
          <p:cNvCxnSpPr/>
          <p:nvPr/>
        </p:nvCxnSpPr>
        <p:spPr>
          <a:xfrm>
            <a:off x="4634942" y="5035825"/>
            <a:ext cx="143458" cy="0"/>
          </a:xfrm>
          <a:prstGeom prst="line">
            <a:avLst/>
          </a:prstGeom>
          <a:ln w="127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4634942" y="5165032"/>
            <a:ext cx="255111" cy="0"/>
          </a:xfrm>
          <a:prstGeom prst="line">
            <a:avLst/>
          </a:prstGeom>
          <a:ln w="127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>
            <a:off x="3499226" y="5724940"/>
            <a:ext cx="1781765" cy="0"/>
          </a:xfrm>
          <a:prstGeom prst="line">
            <a:avLst/>
          </a:prstGeom>
          <a:ln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 flipV="1">
            <a:off x="4778400" y="2890298"/>
            <a:ext cx="0" cy="2145527"/>
          </a:xfrm>
          <a:prstGeom prst="line">
            <a:avLst/>
          </a:prstGeom>
          <a:ln w="127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>
            <a:stCxn id="6" idx="3"/>
          </p:cNvCxnSpPr>
          <p:nvPr/>
        </p:nvCxnSpPr>
        <p:spPr>
          <a:xfrm>
            <a:off x="4556095" y="2788265"/>
            <a:ext cx="222305" cy="102033"/>
          </a:xfrm>
          <a:prstGeom prst="line">
            <a:avLst/>
          </a:prstGeom>
          <a:ln w="12700">
            <a:solidFill>
              <a:srgbClr val="7030A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 flipV="1">
            <a:off x="4890053" y="2327083"/>
            <a:ext cx="0" cy="2837950"/>
          </a:xfrm>
          <a:prstGeom prst="line">
            <a:avLst/>
          </a:prstGeom>
          <a:ln w="127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>
            <a:off x="4544325" y="2327083"/>
            <a:ext cx="345728" cy="0"/>
          </a:xfrm>
          <a:prstGeom prst="line">
            <a:avLst/>
          </a:prstGeom>
          <a:ln w="12700">
            <a:solidFill>
              <a:srgbClr val="7030A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Connector 135"/>
          <p:cNvCxnSpPr/>
          <p:nvPr/>
        </p:nvCxnSpPr>
        <p:spPr>
          <a:xfrm flipV="1">
            <a:off x="4567356" y="2425148"/>
            <a:ext cx="1038314" cy="664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Straight Connector 139"/>
          <p:cNvCxnSpPr/>
          <p:nvPr/>
        </p:nvCxnSpPr>
        <p:spPr>
          <a:xfrm>
            <a:off x="4550948" y="2884998"/>
            <a:ext cx="730043" cy="33507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Connector 141"/>
          <p:cNvCxnSpPr/>
          <p:nvPr/>
        </p:nvCxnSpPr>
        <p:spPr>
          <a:xfrm flipV="1">
            <a:off x="5578481" y="2413500"/>
            <a:ext cx="0" cy="341480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Straight Connector 142"/>
          <p:cNvCxnSpPr/>
          <p:nvPr/>
        </p:nvCxnSpPr>
        <p:spPr>
          <a:xfrm flipV="1">
            <a:off x="5280991" y="3211282"/>
            <a:ext cx="0" cy="251365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Straight Connector 146"/>
          <p:cNvCxnSpPr/>
          <p:nvPr/>
        </p:nvCxnSpPr>
        <p:spPr>
          <a:xfrm>
            <a:off x="3499226" y="5828306"/>
            <a:ext cx="2079255" cy="0"/>
          </a:xfrm>
          <a:prstGeom prst="line">
            <a:avLst/>
          </a:prstGeom>
          <a:ln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Straight Connector 154"/>
          <p:cNvCxnSpPr>
            <a:endCxn id="55" idx="1"/>
          </p:cNvCxnSpPr>
          <p:nvPr/>
        </p:nvCxnSpPr>
        <p:spPr>
          <a:xfrm>
            <a:off x="3499226" y="5226992"/>
            <a:ext cx="225285" cy="1"/>
          </a:xfrm>
          <a:prstGeom prst="line">
            <a:avLst/>
          </a:prstGeom>
          <a:ln w="12700">
            <a:solidFill>
              <a:srgbClr val="7030A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8" name="TextBox 157"/>
          <p:cNvSpPr txBox="1"/>
          <p:nvPr/>
        </p:nvSpPr>
        <p:spPr>
          <a:xfrm>
            <a:off x="2764468" y="5622571"/>
            <a:ext cx="6625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/>
              <a:t>BUSY in</a:t>
            </a:r>
          </a:p>
        </p:txBody>
      </p:sp>
      <p:sp>
        <p:nvSpPr>
          <p:cNvPr id="160" name="TextBox 159"/>
          <p:cNvSpPr txBox="1"/>
          <p:nvPr/>
        </p:nvSpPr>
        <p:spPr>
          <a:xfrm>
            <a:off x="8735855" y="805453"/>
            <a:ext cx="8751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/>
              <a:t>agogna</a:t>
            </a:r>
          </a:p>
        </p:txBody>
      </p:sp>
      <p:sp>
        <p:nvSpPr>
          <p:cNvPr id="161" name="TextBox 160"/>
          <p:cNvSpPr txBox="1"/>
          <p:nvPr/>
        </p:nvSpPr>
        <p:spPr>
          <a:xfrm>
            <a:off x="8698072" y="3764325"/>
            <a:ext cx="825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/>
              <a:t>turano</a:t>
            </a:r>
          </a:p>
        </p:txBody>
      </p:sp>
      <p:sp>
        <p:nvSpPr>
          <p:cNvPr id="162" name="TextBox 161"/>
          <p:cNvSpPr txBox="1"/>
          <p:nvPr/>
        </p:nvSpPr>
        <p:spPr>
          <a:xfrm>
            <a:off x="1772168" y="3841269"/>
            <a:ext cx="274799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/>
              <a:t>16-core AMD Epyc Rome</a:t>
            </a:r>
          </a:p>
          <a:p>
            <a:r>
              <a:rPr lang="en-US" sz="1600"/>
              <a:t>3.0 GHz, 128 GByte, PCIe Gen4</a:t>
            </a:r>
          </a:p>
        </p:txBody>
      </p:sp>
      <p:sp>
        <p:nvSpPr>
          <p:cNvPr id="163" name="TextBox 162"/>
          <p:cNvSpPr txBox="1"/>
          <p:nvPr/>
        </p:nvSpPr>
        <p:spPr>
          <a:xfrm>
            <a:off x="7930102" y="2884535"/>
            <a:ext cx="264380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/>
              <a:t>14-core Intel i9-740X</a:t>
            </a:r>
          </a:p>
          <a:p>
            <a:r>
              <a:rPr lang="en-US" sz="1600"/>
              <a:t>3.8 GHz, 32 GByte, PCIe Gen3</a:t>
            </a:r>
          </a:p>
        </p:txBody>
      </p:sp>
      <p:sp>
        <p:nvSpPr>
          <p:cNvPr id="164" name="TextBox 163"/>
          <p:cNvSpPr txBox="1"/>
          <p:nvPr/>
        </p:nvSpPr>
        <p:spPr>
          <a:xfrm>
            <a:off x="8024871" y="5828306"/>
            <a:ext cx="264380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/>
              <a:t>8-core E5-1660V4</a:t>
            </a:r>
          </a:p>
          <a:p>
            <a:r>
              <a:rPr lang="en-US" sz="1600"/>
              <a:t>3.2 GHz, 32 GByte, PCIe Gen3</a:t>
            </a:r>
          </a:p>
        </p:txBody>
      </p:sp>
      <p:sp>
        <p:nvSpPr>
          <p:cNvPr id="168" name="TextBox 167"/>
          <p:cNvSpPr txBox="1"/>
          <p:nvPr/>
        </p:nvSpPr>
        <p:spPr>
          <a:xfrm rot="20511566">
            <a:off x="5375186" y="1418374"/>
            <a:ext cx="127496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>
                <a:solidFill>
                  <a:srgbClr val="002060"/>
                </a:solidFill>
              </a:rPr>
              <a:t>24 fibre pairs</a:t>
            </a:r>
          </a:p>
        </p:txBody>
      </p:sp>
      <p:sp>
        <p:nvSpPr>
          <p:cNvPr id="169" name="TextBox 168"/>
          <p:cNvSpPr txBox="1"/>
          <p:nvPr/>
        </p:nvSpPr>
        <p:spPr>
          <a:xfrm rot="1639115">
            <a:off x="5584422" y="3185838"/>
            <a:ext cx="127496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>
                <a:solidFill>
                  <a:srgbClr val="002060"/>
                </a:solidFill>
              </a:rPr>
              <a:t>24 fibre pairs</a:t>
            </a:r>
          </a:p>
        </p:txBody>
      </p:sp>
      <p:sp>
        <p:nvSpPr>
          <p:cNvPr id="170" name="TextBox 169"/>
          <p:cNvSpPr txBox="1"/>
          <p:nvPr/>
        </p:nvSpPr>
        <p:spPr>
          <a:xfrm rot="20011046">
            <a:off x="5744798" y="2156334"/>
            <a:ext cx="88197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>
                <a:solidFill>
                  <a:srgbClr val="C00000"/>
                </a:solidFill>
              </a:rPr>
              <a:t>100 GbE</a:t>
            </a:r>
          </a:p>
        </p:txBody>
      </p:sp>
      <p:sp>
        <p:nvSpPr>
          <p:cNvPr id="171" name="TextBox 170"/>
          <p:cNvSpPr txBox="1"/>
          <p:nvPr/>
        </p:nvSpPr>
        <p:spPr>
          <a:xfrm rot="1409832">
            <a:off x="5714092" y="3874297"/>
            <a:ext cx="88197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>
                <a:solidFill>
                  <a:srgbClr val="C00000"/>
                </a:solidFill>
              </a:rPr>
              <a:t>100 GbE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110090" y="575165"/>
            <a:ext cx="590257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FELIX server: gimone</a:t>
            </a:r>
          </a:p>
          <a:p>
            <a:r>
              <a:rPr lang="en-US"/>
              <a:t>data sources : 712s in agogna and turano</a:t>
            </a:r>
          </a:p>
          <a:p>
            <a:r>
              <a:rPr lang="en-US"/>
              <a:t>gimone forwards data to agogna and / or turano via Ethernet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4974036" y="214594"/>
            <a:ext cx="1483098" cy="461665"/>
          </a:xfrm>
          <a:prstGeom prst="rect">
            <a:avLst/>
          </a:prstGeom>
          <a:noFill/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2400"/>
              <a:t>Scenario 1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F10DA-9249-E84C-8EC7-135EFF6F0475}" type="slidenum">
              <a:t>2</a:t>
            </a:fld>
            <a:endParaRPr lang="en-US"/>
          </a:p>
        </p:txBody>
      </p:sp>
      <p:sp>
        <p:nvSpPr>
          <p:cNvPr id="47" name="TextBox 46"/>
          <p:cNvSpPr txBox="1"/>
          <p:nvPr/>
        </p:nvSpPr>
        <p:spPr>
          <a:xfrm>
            <a:off x="2290986" y="1765536"/>
            <a:ext cx="8996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/>
              <a:t>gimone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7602023" y="1990525"/>
            <a:ext cx="211897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/>
              <a:t>OK: 16 lanes connected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7654453" y="4955687"/>
            <a:ext cx="211897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/>
              <a:t>OK: 16 lanes connected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1438801" y="3157443"/>
            <a:ext cx="13244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>
                <a:solidFill>
                  <a:srgbClr val="002060"/>
                </a:solidFill>
              </a:rPr>
              <a:t>192.168.144.11</a:t>
            </a:r>
          </a:p>
          <a:p>
            <a:r>
              <a:rPr lang="en-US" sz="1400">
                <a:solidFill>
                  <a:srgbClr val="002060"/>
                </a:solidFill>
              </a:rPr>
              <a:t>192.168.208.10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9448295" y="4540624"/>
            <a:ext cx="13692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>
                <a:solidFill>
                  <a:srgbClr val="002060"/>
                </a:solidFill>
              </a:rPr>
              <a:t>192.168.176.11</a:t>
            </a:r>
          </a:p>
          <a:p>
            <a:r>
              <a:rPr lang="en-US" sz="1400">
                <a:solidFill>
                  <a:srgbClr val="002060"/>
                </a:solidFill>
              </a:rPr>
              <a:t>192.168.208.11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9470737" y="1586838"/>
            <a:ext cx="13244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>
                <a:solidFill>
                  <a:srgbClr val="002060"/>
                </a:solidFill>
              </a:rPr>
              <a:t>192.168.144.10</a:t>
            </a:r>
          </a:p>
          <a:p>
            <a:r>
              <a:rPr lang="en-US" sz="1400">
                <a:solidFill>
                  <a:srgbClr val="002060"/>
                </a:solidFill>
              </a:rPr>
              <a:t>192.168.176.10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9407980" y="1173269"/>
            <a:ext cx="147187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s-IS" sz="1100"/>
              <a:t>0x0105968534800345</a:t>
            </a:r>
          </a:p>
          <a:p>
            <a:r>
              <a:rPr lang="fi-FI" sz="1100"/>
              <a:t>210249A85CD6</a:t>
            </a:r>
            <a:endParaRPr lang="en-US" sz="1100"/>
          </a:p>
        </p:txBody>
      </p:sp>
      <p:sp>
        <p:nvSpPr>
          <p:cNvPr id="71" name="TextBox 70"/>
          <p:cNvSpPr txBox="1"/>
          <p:nvPr/>
        </p:nvSpPr>
        <p:spPr>
          <a:xfrm>
            <a:off x="1303628" y="2111493"/>
            <a:ext cx="144462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is-IS" sz="1100"/>
              <a:t> 0x013a6f281c40c145</a:t>
            </a:r>
          </a:p>
          <a:p>
            <a:pPr algn="r"/>
            <a:r>
              <a:rPr lang="fi-FI" sz="1100"/>
              <a:t>210249A14F61</a:t>
            </a:r>
            <a:endParaRPr lang="en-US" sz="1100"/>
          </a:p>
        </p:txBody>
      </p:sp>
      <p:sp>
        <p:nvSpPr>
          <p:cNvPr id="74" name="TextBox 73"/>
          <p:cNvSpPr txBox="1"/>
          <p:nvPr/>
        </p:nvSpPr>
        <p:spPr>
          <a:xfrm>
            <a:off x="149229" y="2107765"/>
            <a:ext cx="9188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/>
              <a:t>Card DNA</a:t>
            </a:r>
          </a:p>
          <a:p>
            <a:pPr algn="r"/>
            <a:r>
              <a:rPr lang="en-US" sz="1200"/>
              <a:t>Cable ID</a:t>
            </a:r>
          </a:p>
        </p:txBody>
      </p:sp>
      <p:cxnSp>
        <p:nvCxnSpPr>
          <p:cNvPr id="75" name="Straight Arrow Connector 74"/>
          <p:cNvCxnSpPr/>
          <p:nvPr/>
        </p:nvCxnSpPr>
        <p:spPr>
          <a:xfrm>
            <a:off x="1010980" y="2230350"/>
            <a:ext cx="29264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/>
          <p:cNvCxnSpPr/>
          <p:nvPr/>
        </p:nvCxnSpPr>
        <p:spPr>
          <a:xfrm>
            <a:off x="1020258" y="2422508"/>
            <a:ext cx="68132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BA6CC-7288-CD4E-A8FA-097BA956FF1B}" type="datetime1">
              <a:t>2/11/22</a:t>
            </a:fld>
            <a:endParaRPr lang="en-US"/>
          </a:p>
        </p:txBody>
      </p:sp>
      <p:sp>
        <p:nvSpPr>
          <p:cNvPr id="77" name="TextBox 76"/>
          <p:cNvSpPr txBox="1"/>
          <p:nvPr/>
        </p:nvSpPr>
        <p:spPr>
          <a:xfrm>
            <a:off x="9426655" y="4128548"/>
            <a:ext cx="141256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s-IS" sz="1100"/>
              <a:t>0x013a6f281c2143c5</a:t>
            </a:r>
          </a:p>
          <a:p>
            <a:r>
              <a:rPr lang="fi-FI" sz="1100"/>
              <a:t>210249A85F02</a:t>
            </a:r>
            <a:endParaRPr lang="en-US" sz="1100"/>
          </a:p>
        </p:txBody>
      </p:sp>
      <p:sp>
        <p:nvSpPr>
          <p:cNvPr id="78" name="TextBox 77"/>
          <p:cNvSpPr txBox="1"/>
          <p:nvPr/>
        </p:nvSpPr>
        <p:spPr>
          <a:xfrm>
            <a:off x="1269411" y="2557148"/>
            <a:ext cx="147187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is-IS" sz="1100"/>
              <a:t> </a:t>
            </a:r>
            <a:r>
              <a:rPr lang="fi-FI" sz="1100"/>
              <a:t>0x013a6f281d410205</a:t>
            </a:r>
          </a:p>
          <a:p>
            <a:pPr algn="r"/>
            <a:r>
              <a:rPr lang="fi-FI" sz="1100"/>
              <a:t>210249A85FDE</a:t>
            </a:r>
            <a:endParaRPr lang="en-US" sz="1100"/>
          </a:p>
        </p:txBody>
      </p:sp>
      <p:sp>
        <p:nvSpPr>
          <p:cNvPr id="69" name="TextBox 68"/>
          <p:cNvSpPr txBox="1"/>
          <p:nvPr/>
        </p:nvSpPr>
        <p:spPr>
          <a:xfrm>
            <a:off x="2230580" y="3567301"/>
            <a:ext cx="239488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>
                <a:solidFill>
                  <a:srgbClr val="FF0000"/>
                </a:solidFill>
              </a:rPr>
              <a:t>     </a:t>
            </a:r>
            <a:r>
              <a:rPr lang="en-US" sz="1600" b="1" i="1">
                <a:solidFill>
                  <a:srgbClr val="FF0000"/>
                </a:solidFill>
              </a:rPr>
              <a:t>OK: 16 lanes connected</a:t>
            </a:r>
          </a:p>
        </p:txBody>
      </p:sp>
    </p:spTree>
    <p:extLst>
      <p:ext uri="{BB962C8B-B14F-4D97-AF65-F5344CB8AC3E}">
        <p14:creationId xmlns:p14="http://schemas.microsoft.com/office/powerpoint/2010/main" val="16785410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59671" y="1756581"/>
            <a:ext cx="3260035" cy="267958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744523" y="2123667"/>
            <a:ext cx="1803621" cy="35648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712 emulator</a:t>
            </a:r>
          </a:p>
        </p:txBody>
      </p:sp>
      <p:sp>
        <p:nvSpPr>
          <p:cNvPr id="6" name="Rectangle 5"/>
          <p:cNvSpPr/>
          <p:nvPr/>
        </p:nvSpPr>
        <p:spPr>
          <a:xfrm>
            <a:off x="2744522" y="2610023"/>
            <a:ext cx="1803621" cy="35648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712 not used</a:t>
            </a:r>
          </a:p>
        </p:txBody>
      </p:sp>
      <p:sp>
        <p:nvSpPr>
          <p:cNvPr id="7" name="Rectangle 6"/>
          <p:cNvSpPr/>
          <p:nvPr/>
        </p:nvSpPr>
        <p:spPr>
          <a:xfrm>
            <a:off x="2744522" y="3236185"/>
            <a:ext cx="1803621" cy="35648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NIC  PCIe Gen4</a:t>
            </a:r>
          </a:p>
        </p:txBody>
      </p:sp>
      <p:sp>
        <p:nvSpPr>
          <p:cNvPr id="8" name="Rectangle 7"/>
          <p:cNvSpPr/>
          <p:nvPr/>
        </p:nvSpPr>
        <p:spPr>
          <a:xfrm>
            <a:off x="7563014" y="820313"/>
            <a:ext cx="3260035" cy="267958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659755" y="1214236"/>
            <a:ext cx="1803621" cy="35648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712 flx</a:t>
            </a:r>
          </a:p>
        </p:txBody>
      </p:sp>
      <p:sp>
        <p:nvSpPr>
          <p:cNvPr id="11" name="Rectangle 10"/>
          <p:cNvSpPr/>
          <p:nvPr/>
        </p:nvSpPr>
        <p:spPr>
          <a:xfrm>
            <a:off x="7661079" y="1673755"/>
            <a:ext cx="1803621" cy="35648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NIC  PCIe Gen3</a:t>
            </a:r>
          </a:p>
        </p:txBody>
      </p:sp>
      <p:sp>
        <p:nvSpPr>
          <p:cNvPr id="12" name="Rectangle 11"/>
          <p:cNvSpPr/>
          <p:nvPr/>
        </p:nvSpPr>
        <p:spPr>
          <a:xfrm>
            <a:off x="7563014" y="3769580"/>
            <a:ext cx="3260035" cy="267958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659755" y="4175102"/>
            <a:ext cx="1803621" cy="35648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712 not used</a:t>
            </a:r>
          </a:p>
        </p:txBody>
      </p:sp>
      <p:sp>
        <p:nvSpPr>
          <p:cNvPr id="14" name="Rectangle 13"/>
          <p:cNvSpPr/>
          <p:nvPr/>
        </p:nvSpPr>
        <p:spPr>
          <a:xfrm>
            <a:off x="7661079" y="4623683"/>
            <a:ext cx="1803621" cy="35648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NIC  PCIe Gen3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361651" y="4832077"/>
            <a:ext cx="2130949" cy="140472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pi</a:t>
            </a:r>
          </a:p>
        </p:txBody>
      </p:sp>
      <p:cxnSp>
        <p:nvCxnSpPr>
          <p:cNvPr id="17" name="Straight Connector 16"/>
          <p:cNvCxnSpPr/>
          <p:nvPr/>
        </p:nvCxnSpPr>
        <p:spPr>
          <a:xfrm flipV="1">
            <a:off x="4548144" y="1289115"/>
            <a:ext cx="3111611" cy="941235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V="1">
            <a:off x="4548143" y="1740679"/>
            <a:ext cx="3112936" cy="156243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H="1">
            <a:off x="7434468" y="1939458"/>
            <a:ext cx="226612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flipH="1">
            <a:off x="7434468" y="4685311"/>
            <a:ext cx="219985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7434468" y="1939458"/>
            <a:ext cx="0" cy="2745853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Rectangle 54"/>
          <p:cNvSpPr/>
          <p:nvPr/>
        </p:nvSpPr>
        <p:spPr>
          <a:xfrm>
            <a:off x="3716559" y="4831414"/>
            <a:ext cx="910431" cy="79115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TTC fanout</a:t>
            </a:r>
          </a:p>
        </p:txBody>
      </p:sp>
      <p:cxnSp>
        <p:nvCxnSpPr>
          <p:cNvPr id="60" name="Straight Connector 59"/>
          <p:cNvCxnSpPr/>
          <p:nvPr/>
        </p:nvCxnSpPr>
        <p:spPr>
          <a:xfrm flipV="1">
            <a:off x="4626990" y="5294242"/>
            <a:ext cx="2309838" cy="1"/>
          </a:xfrm>
          <a:prstGeom prst="line">
            <a:avLst/>
          </a:prstGeom>
          <a:ln w="127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 flipV="1">
            <a:off x="7076660" y="1691652"/>
            <a:ext cx="0" cy="424929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 flipV="1">
            <a:off x="7076660" y="1496824"/>
            <a:ext cx="579782" cy="1948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Connector 123"/>
          <p:cNvCxnSpPr>
            <a:endCxn id="9" idx="1"/>
          </p:cNvCxnSpPr>
          <p:nvPr/>
        </p:nvCxnSpPr>
        <p:spPr>
          <a:xfrm flipV="1">
            <a:off x="6936828" y="1392478"/>
            <a:ext cx="722927" cy="247759"/>
          </a:xfrm>
          <a:prstGeom prst="line">
            <a:avLst/>
          </a:prstGeom>
          <a:ln w="12700">
            <a:solidFill>
              <a:srgbClr val="7030A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Connector 126"/>
          <p:cNvCxnSpPr/>
          <p:nvPr/>
        </p:nvCxnSpPr>
        <p:spPr>
          <a:xfrm flipV="1">
            <a:off x="6936828" y="1640237"/>
            <a:ext cx="0" cy="3654005"/>
          </a:xfrm>
          <a:prstGeom prst="line">
            <a:avLst/>
          </a:prstGeom>
          <a:ln w="127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Straight Connector 148"/>
          <p:cNvCxnSpPr/>
          <p:nvPr/>
        </p:nvCxnSpPr>
        <p:spPr>
          <a:xfrm>
            <a:off x="3491274" y="5940950"/>
            <a:ext cx="3585386" cy="0"/>
          </a:xfrm>
          <a:prstGeom prst="line">
            <a:avLst/>
          </a:prstGeom>
          <a:ln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Straight Connector 154"/>
          <p:cNvCxnSpPr>
            <a:endCxn id="55" idx="1"/>
          </p:cNvCxnSpPr>
          <p:nvPr/>
        </p:nvCxnSpPr>
        <p:spPr>
          <a:xfrm>
            <a:off x="3491274" y="5226992"/>
            <a:ext cx="225285" cy="1"/>
          </a:xfrm>
          <a:prstGeom prst="line">
            <a:avLst/>
          </a:prstGeom>
          <a:ln w="12700">
            <a:solidFill>
              <a:srgbClr val="7030A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8" name="TextBox 157"/>
          <p:cNvSpPr txBox="1"/>
          <p:nvPr/>
        </p:nvSpPr>
        <p:spPr>
          <a:xfrm>
            <a:off x="2772895" y="5724940"/>
            <a:ext cx="6625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/>
              <a:t>BUSY in</a:t>
            </a:r>
          </a:p>
        </p:txBody>
      </p:sp>
      <p:sp>
        <p:nvSpPr>
          <p:cNvPr id="160" name="TextBox 159"/>
          <p:cNvSpPr txBox="1"/>
          <p:nvPr/>
        </p:nvSpPr>
        <p:spPr>
          <a:xfrm>
            <a:off x="8727903" y="805453"/>
            <a:ext cx="8751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/>
              <a:t>agogna</a:t>
            </a:r>
          </a:p>
        </p:txBody>
      </p:sp>
      <p:sp>
        <p:nvSpPr>
          <p:cNvPr id="161" name="TextBox 160"/>
          <p:cNvSpPr txBox="1"/>
          <p:nvPr/>
        </p:nvSpPr>
        <p:spPr>
          <a:xfrm>
            <a:off x="8690120" y="3764325"/>
            <a:ext cx="825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/>
              <a:t>turano</a:t>
            </a:r>
          </a:p>
        </p:txBody>
      </p:sp>
      <p:sp>
        <p:nvSpPr>
          <p:cNvPr id="162" name="TextBox 161"/>
          <p:cNvSpPr txBox="1"/>
          <p:nvPr/>
        </p:nvSpPr>
        <p:spPr>
          <a:xfrm>
            <a:off x="1764216" y="3841269"/>
            <a:ext cx="274799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/>
              <a:t>16-core AMD Epyc Rome</a:t>
            </a:r>
          </a:p>
          <a:p>
            <a:r>
              <a:rPr lang="en-US" sz="1600"/>
              <a:t>3.0 GHz, 128 GByte, PCIe Gen4</a:t>
            </a:r>
          </a:p>
        </p:txBody>
      </p:sp>
      <p:sp>
        <p:nvSpPr>
          <p:cNvPr id="163" name="TextBox 162"/>
          <p:cNvSpPr txBox="1"/>
          <p:nvPr/>
        </p:nvSpPr>
        <p:spPr>
          <a:xfrm>
            <a:off x="7922150" y="2884535"/>
            <a:ext cx="264380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/>
              <a:t>14-core Intel i9-740X</a:t>
            </a:r>
          </a:p>
          <a:p>
            <a:r>
              <a:rPr lang="en-US" sz="1600"/>
              <a:t>3.8 GHz, 32 GByte, PCIe Gen3</a:t>
            </a:r>
          </a:p>
        </p:txBody>
      </p:sp>
      <p:sp>
        <p:nvSpPr>
          <p:cNvPr id="164" name="TextBox 163"/>
          <p:cNvSpPr txBox="1"/>
          <p:nvPr/>
        </p:nvSpPr>
        <p:spPr>
          <a:xfrm>
            <a:off x="8016919" y="5828306"/>
            <a:ext cx="264380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/>
              <a:t>8-core E5-1660V4</a:t>
            </a:r>
          </a:p>
          <a:p>
            <a:r>
              <a:rPr lang="en-US" sz="1600"/>
              <a:t>3.2 GHz, 32 GByte, PCIe Gen3</a:t>
            </a:r>
          </a:p>
        </p:txBody>
      </p:sp>
      <p:sp>
        <p:nvSpPr>
          <p:cNvPr id="168" name="TextBox 167"/>
          <p:cNvSpPr txBox="1"/>
          <p:nvPr/>
        </p:nvSpPr>
        <p:spPr>
          <a:xfrm rot="20511566">
            <a:off x="5367234" y="1418374"/>
            <a:ext cx="127496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>
                <a:solidFill>
                  <a:srgbClr val="002060"/>
                </a:solidFill>
              </a:rPr>
              <a:t>24 fibre pairs</a:t>
            </a:r>
          </a:p>
        </p:txBody>
      </p:sp>
      <p:sp>
        <p:nvSpPr>
          <p:cNvPr id="170" name="TextBox 169"/>
          <p:cNvSpPr txBox="1"/>
          <p:nvPr/>
        </p:nvSpPr>
        <p:spPr>
          <a:xfrm rot="20011046">
            <a:off x="5736846" y="2156334"/>
            <a:ext cx="88197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>
                <a:solidFill>
                  <a:srgbClr val="C00000"/>
                </a:solidFill>
              </a:rPr>
              <a:t>100 GbE</a:t>
            </a:r>
          </a:p>
        </p:txBody>
      </p:sp>
      <p:sp>
        <p:nvSpPr>
          <p:cNvPr id="172" name="TextBox 171"/>
          <p:cNvSpPr txBox="1"/>
          <p:nvPr/>
        </p:nvSpPr>
        <p:spPr>
          <a:xfrm rot="16200000">
            <a:off x="6844453" y="2898502"/>
            <a:ext cx="88197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>
                <a:solidFill>
                  <a:srgbClr val="C00000"/>
                </a:solidFill>
              </a:rPr>
              <a:t>100 GbE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4702686" y="214259"/>
            <a:ext cx="1483098" cy="461665"/>
          </a:xfrm>
          <a:prstGeom prst="rect">
            <a:avLst/>
          </a:prstGeom>
          <a:noFill/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2400"/>
              <a:t>Scenario 2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110089" y="575165"/>
            <a:ext cx="586929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FELIX server: agogna</a:t>
            </a:r>
          </a:p>
          <a:p>
            <a:r>
              <a:rPr lang="en-US"/>
              <a:t>data source: 712 in gimone</a:t>
            </a:r>
          </a:p>
          <a:p>
            <a:r>
              <a:rPr lang="en-US"/>
              <a:t>agogna forwards data to gimone and / or turano via Ethernet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F10DA-9249-E84C-8EC7-135EFF6F0475}" type="slidenum">
              <a:t>3</a:t>
            </a:fld>
            <a:endParaRPr lang="en-US"/>
          </a:p>
        </p:txBody>
      </p:sp>
      <p:sp>
        <p:nvSpPr>
          <p:cNvPr id="41" name="TextBox 40"/>
          <p:cNvSpPr txBox="1"/>
          <p:nvPr/>
        </p:nvSpPr>
        <p:spPr>
          <a:xfrm>
            <a:off x="2290986" y="1765536"/>
            <a:ext cx="8996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/>
              <a:t>gimone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7602023" y="1990525"/>
            <a:ext cx="211897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/>
              <a:t>OK: 16 lanes connected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7654453" y="4955687"/>
            <a:ext cx="211897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/>
              <a:t>OK: 16 lanes connected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1438801" y="3157443"/>
            <a:ext cx="13244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>
                <a:solidFill>
                  <a:srgbClr val="002060"/>
                </a:solidFill>
              </a:rPr>
              <a:t>192.168.144.11</a:t>
            </a:r>
          </a:p>
          <a:p>
            <a:r>
              <a:rPr lang="en-US" sz="1400">
                <a:solidFill>
                  <a:srgbClr val="002060"/>
                </a:solidFill>
              </a:rPr>
              <a:t>192.168.208.10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9448295" y="4540624"/>
            <a:ext cx="13692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>
                <a:solidFill>
                  <a:srgbClr val="002060"/>
                </a:solidFill>
              </a:rPr>
              <a:t>192.168.176.11</a:t>
            </a:r>
          </a:p>
          <a:p>
            <a:r>
              <a:rPr lang="en-US" sz="1400">
                <a:solidFill>
                  <a:srgbClr val="002060"/>
                </a:solidFill>
              </a:rPr>
              <a:t>192.168.208.11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9470737" y="1586838"/>
            <a:ext cx="13244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>
                <a:solidFill>
                  <a:srgbClr val="002060"/>
                </a:solidFill>
              </a:rPr>
              <a:t>192.168.144.10</a:t>
            </a:r>
          </a:p>
          <a:p>
            <a:r>
              <a:rPr lang="en-US" sz="1400">
                <a:solidFill>
                  <a:srgbClr val="002060"/>
                </a:solidFill>
              </a:rPr>
              <a:t>192.168.176.10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9407980" y="1173269"/>
            <a:ext cx="147187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s-IS" sz="1100"/>
              <a:t>0x0105968534800345</a:t>
            </a:r>
          </a:p>
          <a:p>
            <a:r>
              <a:rPr lang="fi-FI" sz="1100"/>
              <a:t>210249A85CD6</a:t>
            </a:r>
            <a:endParaRPr lang="en-US" sz="1100"/>
          </a:p>
        </p:txBody>
      </p:sp>
      <p:sp>
        <p:nvSpPr>
          <p:cNvPr id="53" name="TextBox 52"/>
          <p:cNvSpPr txBox="1"/>
          <p:nvPr/>
        </p:nvSpPr>
        <p:spPr>
          <a:xfrm>
            <a:off x="1303628" y="2111493"/>
            <a:ext cx="144462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is-IS" sz="1100"/>
              <a:t> 0x013a6f281c40c145</a:t>
            </a:r>
          </a:p>
          <a:p>
            <a:pPr algn="r"/>
            <a:r>
              <a:rPr lang="fi-FI" sz="1100"/>
              <a:t>210249A14F61</a:t>
            </a:r>
            <a:endParaRPr lang="en-US" sz="1100"/>
          </a:p>
        </p:txBody>
      </p:sp>
      <p:sp>
        <p:nvSpPr>
          <p:cNvPr id="56" name="TextBox 55"/>
          <p:cNvSpPr txBox="1"/>
          <p:nvPr/>
        </p:nvSpPr>
        <p:spPr>
          <a:xfrm>
            <a:off x="149229" y="2107765"/>
            <a:ext cx="9188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/>
              <a:t>Card DNA</a:t>
            </a:r>
          </a:p>
          <a:p>
            <a:pPr algn="r"/>
            <a:r>
              <a:rPr lang="en-US" sz="1200"/>
              <a:t>Cable ID</a:t>
            </a:r>
          </a:p>
        </p:txBody>
      </p:sp>
      <p:cxnSp>
        <p:nvCxnSpPr>
          <p:cNvPr id="57" name="Straight Arrow Connector 56"/>
          <p:cNvCxnSpPr/>
          <p:nvPr/>
        </p:nvCxnSpPr>
        <p:spPr>
          <a:xfrm>
            <a:off x="1010980" y="2230350"/>
            <a:ext cx="29264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>
            <a:off x="1020258" y="2422508"/>
            <a:ext cx="68132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DC4EA-3401-564F-A11B-5A4F2E5F882F}" type="datetime1">
              <a:t>2/11/22</a:t>
            </a:fld>
            <a:endParaRPr lang="en-US"/>
          </a:p>
        </p:txBody>
      </p:sp>
      <p:sp>
        <p:nvSpPr>
          <p:cNvPr id="61" name="TextBox 60"/>
          <p:cNvSpPr txBox="1"/>
          <p:nvPr/>
        </p:nvSpPr>
        <p:spPr>
          <a:xfrm>
            <a:off x="9426655" y="4128548"/>
            <a:ext cx="141256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s-IS" sz="1100"/>
              <a:t>0x013a6f281c2143c5</a:t>
            </a:r>
          </a:p>
          <a:p>
            <a:r>
              <a:rPr lang="fi-FI" sz="1100"/>
              <a:t>210249A85F02</a:t>
            </a:r>
            <a:endParaRPr lang="en-US" sz="1100"/>
          </a:p>
        </p:txBody>
      </p:sp>
      <p:sp>
        <p:nvSpPr>
          <p:cNvPr id="62" name="TextBox 61"/>
          <p:cNvSpPr txBox="1"/>
          <p:nvPr/>
        </p:nvSpPr>
        <p:spPr>
          <a:xfrm>
            <a:off x="1269411" y="2557148"/>
            <a:ext cx="147187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is-IS" sz="1100"/>
              <a:t> </a:t>
            </a:r>
            <a:r>
              <a:rPr lang="fi-FI" sz="1100"/>
              <a:t>0x013a6f281d410205</a:t>
            </a:r>
          </a:p>
          <a:p>
            <a:pPr algn="r"/>
            <a:r>
              <a:rPr lang="fi-FI" sz="1100"/>
              <a:t>210249A85FDE</a:t>
            </a:r>
            <a:endParaRPr lang="en-US" sz="1100"/>
          </a:p>
        </p:txBody>
      </p:sp>
      <p:sp>
        <p:nvSpPr>
          <p:cNvPr id="59" name="TextBox 58"/>
          <p:cNvSpPr txBox="1"/>
          <p:nvPr/>
        </p:nvSpPr>
        <p:spPr>
          <a:xfrm>
            <a:off x="2230580" y="3567301"/>
            <a:ext cx="239488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>
                <a:solidFill>
                  <a:srgbClr val="FF0000"/>
                </a:solidFill>
              </a:rPr>
              <a:t>     </a:t>
            </a:r>
            <a:r>
              <a:rPr lang="en-US" sz="1600" b="1" i="1">
                <a:solidFill>
                  <a:srgbClr val="FF0000"/>
                </a:solidFill>
              </a:rPr>
              <a:t>OK: 16 lanes connected</a:t>
            </a:r>
          </a:p>
        </p:txBody>
      </p:sp>
    </p:spTree>
    <p:extLst>
      <p:ext uri="{BB962C8B-B14F-4D97-AF65-F5344CB8AC3E}">
        <p14:creationId xmlns:p14="http://schemas.microsoft.com/office/powerpoint/2010/main" val="664515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59671" y="1756581"/>
            <a:ext cx="3260035" cy="267958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744523" y="2123667"/>
            <a:ext cx="1803621" cy="35648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712 not used</a:t>
            </a:r>
          </a:p>
        </p:txBody>
      </p:sp>
      <p:sp>
        <p:nvSpPr>
          <p:cNvPr id="6" name="Rectangle 5"/>
          <p:cNvSpPr/>
          <p:nvPr/>
        </p:nvSpPr>
        <p:spPr>
          <a:xfrm>
            <a:off x="2744522" y="2610023"/>
            <a:ext cx="1803621" cy="35648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712 emulator</a:t>
            </a:r>
          </a:p>
        </p:txBody>
      </p:sp>
      <p:sp>
        <p:nvSpPr>
          <p:cNvPr id="7" name="Rectangle 6"/>
          <p:cNvSpPr/>
          <p:nvPr/>
        </p:nvSpPr>
        <p:spPr>
          <a:xfrm>
            <a:off x="2744522" y="3236185"/>
            <a:ext cx="1803621" cy="35648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NIC  PCIe Gen4</a:t>
            </a:r>
          </a:p>
        </p:txBody>
      </p:sp>
      <p:sp>
        <p:nvSpPr>
          <p:cNvPr id="8" name="Rectangle 7"/>
          <p:cNvSpPr/>
          <p:nvPr/>
        </p:nvSpPr>
        <p:spPr>
          <a:xfrm>
            <a:off x="7563014" y="820313"/>
            <a:ext cx="3260035" cy="267958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659755" y="1214236"/>
            <a:ext cx="1803621" cy="35648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712 not used</a:t>
            </a:r>
          </a:p>
        </p:txBody>
      </p:sp>
      <p:sp>
        <p:nvSpPr>
          <p:cNvPr id="11" name="Rectangle 10"/>
          <p:cNvSpPr/>
          <p:nvPr/>
        </p:nvSpPr>
        <p:spPr>
          <a:xfrm>
            <a:off x="7661079" y="1673755"/>
            <a:ext cx="1803621" cy="35648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NIC  PCIe Gen3</a:t>
            </a:r>
          </a:p>
        </p:txBody>
      </p:sp>
      <p:sp>
        <p:nvSpPr>
          <p:cNvPr id="12" name="Rectangle 11"/>
          <p:cNvSpPr/>
          <p:nvPr/>
        </p:nvSpPr>
        <p:spPr>
          <a:xfrm>
            <a:off x="7563014" y="3769580"/>
            <a:ext cx="3260035" cy="267958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659755" y="4175102"/>
            <a:ext cx="1803621" cy="35648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712 flx</a:t>
            </a:r>
          </a:p>
        </p:txBody>
      </p:sp>
      <p:sp>
        <p:nvSpPr>
          <p:cNvPr id="14" name="Rectangle 13"/>
          <p:cNvSpPr/>
          <p:nvPr/>
        </p:nvSpPr>
        <p:spPr>
          <a:xfrm>
            <a:off x="7661079" y="4623683"/>
            <a:ext cx="1803621" cy="35648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NIC  PCIe Gen3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361651" y="4832077"/>
            <a:ext cx="2130949" cy="140472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pi</a:t>
            </a:r>
          </a:p>
        </p:txBody>
      </p:sp>
      <p:cxnSp>
        <p:nvCxnSpPr>
          <p:cNvPr id="24" name="Straight Connector 23"/>
          <p:cNvCxnSpPr/>
          <p:nvPr/>
        </p:nvCxnSpPr>
        <p:spPr>
          <a:xfrm>
            <a:off x="4548143" y="2692853"/>
            <a:ext cx="3111612" cy="1565079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4548143" y="3501888"/>
            <a:ext cx="3112936" cy="1387498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H="1">
            <a:off x="7434468" y="1939458"/>
            <a:ext cx="226612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flipH="1">
            <a:off x="7434468" y="4685311"/>
            <a:ext cx="219985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7434468" y="1939458"/>
            <a:ext cx="0" cy="2745853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Rectangle 54"/>
          <p:cNvSpPr/>
          <p:nvPr/>
        </p:nvSpPr>
        <p:spPr>
          <a:xfrm>
            <a:off x="3716559" y="4831414"/>
            <a:ext cx="910431" cy="79115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TTC fanout</a:t>
            </a:r>
          </a:p>
        </p:txBody>
      </p:sp>
      <p:cxnSp>
        <p:nvCxnSpPr>
          <p:cNvPr id="95" name="Straight Connector 94"/>
          <p:cNvCxnSpPr/>
          <p:nvPr/>
        </p:nvCxnSpPr>
        <p:spPr>
          <a:xfrm flipV="1">
            <a:off x="7229060" y="4362961"/>
            <a:ext cx="0" cy="1060485"/>
          </a:xfrm>
          <a:prstGeom prst="line">
            <a:avLst/>
          </a:prstGeom>
          <a:ln w="127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/>
          <p:cNvCxnSpPr/>
          <p:nvPr/>
        </p:nvCxnSpPr>
        <p:spPr>
          <a:xfrm>
            <a:off x="7227403" y="4362961"/>
            <a:ext cx="421081" cy="0"/>
          </a:xfrm>
          <a:prstGeom prst="line">
            <a:avLst/>
          </a:prstGeom>
          <a:ln w="12700">
            <a:solidFill>
              <a:srgbClr val="7030A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/>
          <p:nvPr/>
        </p:nvCxnSpPr>
        <p:spPr>
          <a:xfrm>
            <a:off x="7347007" y="4467807"/>
            <a:ext cx="29850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/>
          <p:nvPr/>
        </p:nvCxnSpPr>
        <p:spPr>
          <a:xfrm flipV="1">
            <a:off x="7341706" y="4467808"/>
            <a:ext cx="0" cy="15778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Connector 131"/>
          <p:cNvCxnSpPr/>
          <p:nvPr/>
        </p:nvCxnSpPr>
        <p:spPr>
          <a:xfrm flipV="1">
            <a:off x="4634300" y="5439346"/>
            <a:ext cx="2593103" cy="1"/>
          </a:xfrm>
          <a:prstGeom prst="line">
            <a:avLst/>
          </a:prstGeom>
          <a:ln w="127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Straight Connector 151"/>
          <p:cNvCxnSpPr/>
          <p:nvPr/>
        </p:nvCxnSpPr>
        <p:spPr>
          <a:xfrm>
            <a:off x="3492600" y="6045642"/>
            <a:ext cx="3849106" cy="0"/>
          </a:xfrm>
          <a:prstGeom prst="line">
            <a:avLst/>
          </a:prstGeom>
          <a:ln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Straight Connector 154"/>
          <p:cNvCxnSpPr>
            <a:endCxn id="55" idx="1"/>
          </p:cNvCxnSpPr>
          <p:nvPr/>
        </p:nvCxnSpPr>
        <p:spPr>
          <a:xfrm>
            <a:off x="3491274" y="5226992"/>
            <a:ext cx="225285" cy="1"/>
          </a:xfrm>
          <a:prstGeom prst="line">
            <a:avLst/>
          </a:prstGeom>
          <a:ln w="12700">
            <a:solidFill>
              <a:srgbClr val="7030A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8" name="TextBox 157"/>
          <p:cNvSpPr txBox="1"/>
          <p:nvPr/>
        </p:nvSpPr>
        <p:spPr>
          <a:xfrm>
            <a:off x="2772895" y="5724940"/>
            <a:ext cx="6625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/>
              <a:t>BUSY in</a:t>
            </a:r>
          </a:p>
        </p:txBody>
      </p:sp>
      <p:sp>
        <p:nvSpPr>
          <p:cNvPr id="160" name="TextBox 159"/>
          <p:cNvSpPr txBox="1"/>
          <p:nvPr/>
        </p:nvSpPr>
        <p:spPr>
          <a:xfrm>
            <a:off x="8727903" y="805453"/>
            <a:ext cx="8751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/>
              <a:t>agogna</a:t>
            </a:r>
          </a:p>
        </p:txBody>
      </p:sp>
      <p:sp>
        <p:nvSpPr>
          <p:cNvPr id="161" name="TextBox 160"/>
          <p:cNvSpPr txBox="1"/>
          <p:nvPr/>
        </p:nvSpPr>
        <p:spPr>
          <a:xfrm>
            <a:off x="8690120" y="3764325"/>
            <a:ext cx="825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/>
              <a:t>turano</a:t>
            </a:r>
          </a:p>
        </p:txBody>
      </p:sp>
      <p:sp>
        <p:nvSpPr>
          <p:cNvPr id="162" name="TextBox 161"/>
          <p:cNvSpPr txBox="1"/>
          <p:nvPr/>
        </p:nvSpPr>
        <p:spPr>
          <a:xfrm>
            <a:off x="1764216" y="3841269"/>
            <a:ext cx="274799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/>
              <a:t>16-core AMD Epyc Rome</a:t>
            </a:r>
          </a:p>
          <a:p>
            <a:r>
              <a:rPr lang="en-US" sz="1600"/>
              <a:t>3.0 GHz, 128 GByte, PCIe Gen4</a:t>
            </a:r>
          </a:p>
        </p:txBody>
      </p:sp>
      <p:sp>
        <p:nvSpPr>
          <p:cNvPr id="163" name="TextBox 162"/>
          <p:cNvSpPr txBox="1"/>
          <p:nvPr/>
        </p:nvSpPr>
        <p:spPr>
          <a:xfrm>
            <a:off x="7922150" y="2884535"/>
            <a:ext cx="264380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/>
              <a:t>14-core Intel i9-740X</a:t>
            </a:r>
          </a:p>
          <a:p>
            <a:r>
              <a:rPr lang="en-US" sz="1600"/>
              <a:t>3.8 GHz, 32 GByte, PCIe Gen3</a:t>
            </a:r>
          </a:p>
        </p:txBody>
      </p:sp>
      <p:sp>
        <p:nvSpPr>
          <p:cNvPr id="164" name="TextBox 163"/>
          <p:cNvSpPr txBox="1"/>
          <p:nvPr/>
        </p:nvSpPr>
        <p:spPr>
          <a:xfrm>
            <a:off x="8016919" y="5828306"/>
            <a:ext cx="264380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/>
              <a:t>8-core E5-1660V4</a:t>
            </a:r>
          </a:p>
          <a:p>
            <a:r>
              <a:rPr lang="en-US" sz="1600"/>
              <a:t>3.2 GHz, 32 GByte, PCIe Gen3</a:t>
            </a:r>
          </a:p>
        </p:txBody>
      </p:sp>
      <p:sp>
        <p:nvSpPr>
          <p:cNvPr id="169" name="TextBox 168"/>
          <p:cNvSpPr txBox="1"/>
          <p:nvPr/>
        </p:nvSpPr>
        <p:spPr>
          <a:xfrm rot="1639115">
            <a:off x="5576470" y="3185838"/>
            <a:ext cx="127496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>
                <a:solidFill>
                  <a:srgbClr val="002060"/>
                </a:solidFill>
              </a:rPr>
              <a:t>24 fibre pairs</a:t>
            </a:r>
          </a:p>
        </p:txBody>
      </p:sp>
      <p:sp>
        <p:nvSpPr>
          <p:cNvPr id="171" name="TextBox 170"/>
          <p:cNvSpPr txBox="1"/>
          <p:nvPr/>
        </p:nvSpPr>
        <p:spPr>
          <a:xfrm rot="1409832">
            <a:off x="5706140" y="3874297"/>
            <a:ext cx="88197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>
                <a:solidFill>
                  <a:srgbClr val="C00000"/>
                </a:solidFill>
              </a:rPr>
              <a:t>100 GbE</a:t>
            </a:r>
          </a:p>
        </p:txBody>
      </p:sp>
      <p:sp>
        <p:nvSpPr>
          <p:cNvPr id="172" name="TextBox 171"/>
          <p:cNvSpPr txBox="1"/>
          <p:nvPr/>
        </p:nvSpPr>
        <p:spPr>
          <a:xfrm rot="16200000">
            <a:off x="6844453" y="2898502"/>
            <a:ext cx="88197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>
                <a:solidFill>
                  <a:srgbClr val="C00000"/>
                </a:solidFill>
              </a:rPr>
              <a:t>100 GbE</a:t>
            </a:r>
          </a:p>
        </p:txBody>
      </p:sp>
      <p:sp>
        <p:nvSpPr>
          <p:cNvPr id="180" name="TextBox 179"/>
          <p:cNvSpPr txBox="1"/>
          <p:nvPr/>
        </p:nvSpPr>
        <p:spPr>
          <a:xfrm>
            <a:off x="4966084" y="276596"/>
            <a:ext cx="1483098" cy="461665"/>
          </a:xfrm>
          <a:prstGeom prst="rect">
            <a:avLst/>
          </a:prstGeom>
          <a:noFill/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2400"/>
              <a:t>Scenario 3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110090" y="575165"/>
            <a:ext cx="602831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FELIX server: turano</a:t>
            </a:r>
          </a:p>
          <a:p>
            <a:r>
              <a:rPr lang="en-US"/>
              <a:t>data source: 712 in gimone</a:t>
            </a:r>
          </a:p>
          <a:p>
            <a:r>
              <a:rPr lang="en-US"/>
              <a:t>turano forwards data to gimone and / or agogna via Ethernet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F10DA-9249-E84C-8EC7-135EFF6F0475}" type="slidenum">
              <a:t>4</a:t>
            </a:fld>
            <a:endParaRPr lang="en-US"/>
          </a:p>
        </p:txBody>
      </p:sp>
      <p:sp>
        <p:nvSpPr>
          <p:cNvPr id="41" name="TextBox 40"/>
          <p:cNvSpPr txBox="1"/>
          <p:nvPr/>
        </p:nvSpPr>
        <p:spPr>
          <a:xfrm>
            <a:off x="2290986" y="1765536"/>
            <a:ext cx="8996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/>
              <a:t>gimone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7602023" y="1990525"/>
            <a:ext cx="211897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/>
              <a:t>OK: 16 lanes connected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7654453" y="4955687"/>
            <a:ext cx="211897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/>
              <a:t>OK: 16 lanes connected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1438801" y="3157443"/>
            <a:ext cx="13244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>
                <a:solidFill>
                  <a:srgbClr val="002060"/>
                </a:solidFill>
              </a:rPr>
              <a:t>192.168.144.11</a:t>
            </a:r>
          </a:p>
          <a:p>
            <a:r>
              <a:rPr lang="en-US" sz="1400">
                <a:solidFill>
                  <a:srgbClr val="002060"/>
                </a:solidFill>
              </a:rPr>
              <a:t>192.168.208.10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9448295" y="4540624"/>
            <a:ext cx="13692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>
                <a:solidFill>
                  <a:srgbClr val="002060"/>
                </a:solidFill>
              </a:rPr>
              <a:t>192.168.176.11</a:t>
            </a:r>
          </a:p>
          <a:p>
            <a:r>
              <a:rPr lang="en-US" sz="1400">
                <a:solidFill>
                  <a:srgbClr val="002060"/>
                </a:solidFill>
              </a:rPr>
              <a:t>192.168.208.11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9470737" y="1586838"/>
            <a:ext cx="13244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>
                <a:solidFill>
                  <a:srgbClr val="002060"/>
                </a:solidFill>
              </a:rPr>
              <a:t>192.168.144.10</a:t>
            </a:r>
          </a:p>
          <a:p>
            <a:r>
              <a:rPr lang="en-US" sz="1400">
                <a:solidFill>
                  <a:srgbClr val="002060"/>
                </a:solidFill>
              </a:rPr>
              <a:t>192.168.176.10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9407980" y="1173269"/>
            <a:ext cx="147187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s-IS" sz="1100"/>
              <a:t>0x0105968534800345</a:t>
            </a:r>
          </a:p>
          <a:p>
            <a:r>
              <a:rPr lang="fi-FI" sz="1100"/>
              <a:t>210249A85CD6</a:t>
            </a:r>
            <a:endParaRPr lang="en-US" sz="1100"/>
          </a:p>
        </p:txBody>
      </p:sp>
      <p:sp>
        <p:nvSpPr>
          <p:cNvPr id="53" name="TextBox 52"/>
          <p:cNvSpPr txBox="1"/>
          <p:nvPr/>
        </p:nvSpPr>
        <p:spPr>
          <a:xfrm>
            <a:off x="1303628" y="2111493"/>
            <a:ext cx="144462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is-IS" sz="1100"/>
              <a:t> 0x013a6f281c40c145</a:t>
            </a:r>
          </a:p>
          <a:p>
            <a:pPr algn="r"/>
            <a:r>
              <a:rPr lang="fi-FI" sz="1100"/>
              <a:t>210249A14F61</a:t>
            </a:r>
            <a:endParaRPr lang="en-US" sz="1100"/>
          </a:p>
        </p:txBody>
      </p:sp>
      <p:sp>
        <p:nvSpPr>
          <p:cNvPr id="56" name="TextBox 55"/>
          <p:cNvSpPr txBox="1"/>
          <p:nvPr/>
        </p:nvSpPr>
        <p:spPr>
          <a:xfrm>
            <a:off x="149229" y="2107765"/>
            <a:ext cx="9188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/>
              <a:t>Card DNA</a:t>
            </a:r>
          </a:p>
          <a:p>
            <a:pPr algn="r"/>
            <a:r>
              <a:rPr lang="en-US" sz="1200"/>
              <a:t>Cable ID</a:t>
            </a:r>
          </a:p>
        </p:txBody>
      </p:sp>
      <p:cxnSp>
        <p:nvCxnSpPr>
          <p:cNvPr id="57" name="Straight Arrow Connector 56"/>
          <p:cNvCxnSpPr/>
          <p:nvPr/>
        </p:nvCxnSpPr>
        <p:spPr>
          <a:xfrm>
            <a:off x="1010980" y="2230350"/>
            <a:ext cx="29264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>
            <a:off x="1020258" y="2422508"/>
            <a:ext cx="68132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BA560-8339-024E-9483-6142CE5917F9}" type="datetime1">
              <a:t>2/11/22</a:t>
            </a:fld>
            <a:endParaRPr lang="en-US"/>
          </a:p>
        </p:txBody>
      </p:sp>
      <p:sp>
        <p:nvSpPr>
          <p:cNvPr id="59" name="TextBox 58"/>
          <p:cNvSpPr txBox="1"/>
          <p:nvPr/>
        </p:nvSpPr>
        <p:spPr>
          <a:xfrm>
            <a:off x="9426655" y="4128548"/>
            <a:ext cx="141256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s-IS" sz="1100"/>
              <a:t>0x013a6f281c2143c5</a:t>
            </a:r>
          </a:p>
          <a:p>
            <a:r>
              <a:rPr lang="fi-FI" sz="1100"/>
              <a:t>210249A85F02</a:t>
            </a:r>
            <a:endParaRPr lang="en-US" sz="1100"/>
          </a:p>
        </p:txBody>
      </p:sp>
      <p:sp>
        <p:nvSpPr>
          <p:cNvPr id="60" name="TextBox 59"/>
          <p:cNvSpPr txBox="1"/>
          <p:nvPr/>
        </p:nvSpPr>
        <p:spPr>
          <a:xfrm>
            <a:off x="1269411" y="2557148"/>
            <a:ext cx="147187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is-IS" sz="1100"/>
              <a:t> </a:t>
            </a:r>
            <a:r>
              <a:rPr lang="fi-FI" sz="1100"/>
              <a:t>0x013a6f281d410205</a:t>
            </a:r>
          </a:p>
          <a:p>
            <a:pPr algn="r"/>
            <a:r>
              <a:rPr lang="fi-FI" sz="1100"/>
              <a:t>210249A85FDE</a:t>
            </a:r>
            <a:endParaRPr lang="en-US" sz="1100"/>
          </a:p>
        </p:txBody>
      </p:sp>
      <p:sp>
        <p:nvSpPr>
          <p:cNvPr id="54" name="TextBox 53"/>
          <p:cNvSpPr txBox="1"/>
          <p:nvPr/>
        </p:nvSpPr>
        <p:spPr>
          <a:xfrm>
            <a:off x="2230580" y="3567301"/>
            <a:ext cx="239488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>
                <a:solidFill>
                  <a:srgbClr val="FF0000"/>
                </a:solidFill>
              </a:rPr>
              <a:t>     </a:t>
            </a:r>
            <a:r>
              <a:rPr lang="en-US" sz="1600" b="1" i="1">
                <a:solidFill>
                  <a:srgbClr val="FF0000"/>
                </a:solidFill>
              </a:rPr>
              <a:t>OK: 16 lanes connected</a:t>
            </a:r>
          </a:p>
        </p:txBody>
      </p:sp>
    </p:spTree>
    <p:extLst>
      <p:ext uri="{BB962C8B-B14F-4D97-AF65-F5344CB8AC3E}">
        <p14:creationId xmlns:p14="http://schemas.microsoft.com/office/powerpoint/2010/main" val="12017218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506</TotalTime>
  <Words>509</Words>
  <Application>Microsoft Macintosh PowerPoint</Application>
  <PresentationFormat>Widescreen</PresentationFormat>
  <Paragraphs>194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Calibri</vt:lpstr>
      <vt:lpstr>Calibri Light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</dc:creator>
  <cp:lastModifiedBy>Jos</cp:lastModifiedBy>
  <cp:revision>22</cp:revision>
  <cp:lastPrinted>2022-02-08T15:15:00Z</cp:lastPrinted>
  <dcterms:created xsi:type="dcterms:W3CDTF">2022-02-03T09:23:03Z</dcterms:created>
  <dcterms:modified xsi:type="dcterms:W3CDTF">2022-02-11T17:01:28Z</dcterms:modified>
</cp:coreProperties>
</file>