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 bookmarkIdSeed="2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574" r:id="rId2"/>
    <p:sldId id="913" r:id="rId3"/>
    <p:sldId id="914" r:id="rId4"/>
    <p:sldId id="920" r:id="rId5"/>
    <p:sldId id="926" r:id="rId6"/>
    <p:sldId id="927" r:id="rId7"/>
    <p:sldId id="924" r:id="rId8"/>
    <p:sldId id="925" r:id="rId9"/>
    <p:sldId id="928" r:id="rId10"/>
    <p:sldId id="929" r:id="rId11"/>
    <p:sldId id="930" r:id="rId12"/>
    <p:sldId id="919" r:id="rId13"/>
  </p:sldIdLst>
  <p:sldSz cx="9144000" cy="6858000" type="overhead"/>
  <p:notesSz cx="6805613" cy="9944100"/>
  <p:defaultTextStyle>
    <a:defPPr>
      <a:defRPr lang="en-US"/>
    </a:defPPr>
    <a:lvl1pPr algn="ctr" rtl="0" eaLnBrk="0" fontAlgn="base" hangingPunct="0">
      <a:lnSpc>
        <a:spcPct val="90000"/>
      </a:lnSpc>
      <a:spcBef>
        <a:spcPct val="30000"/>
      </a:spcBef>
      <a:spcAft>
        <a:spcPct val="0"/>
      </a:spcAft>
      <a:buClr>
        <a:schemeClr val="hlink"/>
      </a:buClr>
      <a:buSzPct val="75000"/>
      <a:buFont typeface="Wingdings" pitchFamily="2" charset="2"/>
      <a:buChar char="u"/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ctr" rtl="0" eaLnBrk="0" fontAlgn="base" hangingPunct="0">
      <a:lnSpc>
        <a:spcPct val="90000"/>
      </a:lnSpc>
      <a:spcBef>
        <a:spcPct val="30000"/>
      </a:spcBef>
      <a:spcAft>
        <a:spcPct val="0"/>
      </a:spcAft>
      <a:buClr>
        <a:schemeClr val="hlink"/>
      </a:buClr>
      <a:buSzPct val="75000"/>
      <a:buFont typeface="Wingdings" pitchFamily="2" charset="2"/>
      <a:buChar char="u"/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ctr" rtl="0" eaLnBrk="0" fontAlgn="base" hangingPunct="0">
      <a:lnSpc>
        <a:spcPct val="90000"/>
      </a:lnSpc>
      <a:spcBef>
        <a:spcPct val="30000"/>
      </a:spcBef>
      <a:spcAft>
        <a:spcPct val="0"/>
      </a:spcAft>
      <a:buClr>
        <a:schemeClr val="hlink"/>
      </a:buClr>
      <a:buSzPct val="75000"/>
      <a:buFont typeface="Wingdings" pitchFamily="2" charset="2"/>
      <a:buChar char="u"/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ctr" rtl="0" eaLnBrk="0" fontAlgn="base" hangingPunct="0">
      <a:lnSpc>
        <a:spcPct val="90000"/>
      </a:lnSpc>
      <a:spcBef>
        <a:spcPct val="30000"/>
      </a:spcBef>
      <a:spcAft>
        <a:spcPct val="0"/>
      </a:spcAft>
      <a:buClr>
        <a:schemeClr val="hlink"/>
      </a:buClr>
      <a:buSzPct val="75000"/>
      <a:buFont typeface="Wingdings" pitchFamily="2" charset="2"/>
      <a:buChar char="u"/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ctr" rtl="0" eaLnBrk="0" fontAlgn="base" hangingPunct="0">
      <a:lnSpc>
        <a:spcPct val="90000"/>
      </a:lnSpc>
      <a:spcBef>
        <a:spcPct val="30000"/>
      </a:spcBef>
      <a:spcAft>
        <a:spcPct val="0"/>
      </a:spcAft>
      <a:buClr>
        <a:schemeClr val="hlink"/>
      </a:buClr>
      <a:buSzPct val="75000"/>
      <a:buFont typeface="Wingdings" pitchFamily="2" charset="2"/>
      <a:buChar char="u"/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41">
          <p15:clr>
            <a:srgbClr val="A4A3A4"/>
          </p15:clr>
        </p15:guide>
        <p15:guide id="2" orient="horz" pos="2881">
          <p15:clr>
            <a:srgbClr val="A4A3A4"/>
          </p15:clr>
        </p15:guide>
        <p15:guide id="3" pos="201">
          <p15:clr>
            <a:srgbClr val="A4A3A4"/>
          </p15:clr>
        </p15:guide>
        <p15:guide id="4" pos="1691">
          <p15:clr>
            <a:srgbClr val="A4A3A4"/>
          </p15:clr>
        </p15:guide>
        <p15:guide id="5" pos="-46">
          <p15:clr>
            <a:srgbClr val="A4A3A4"/>
          </p15:clr>
        </p15:guide>
        <p15:guide id="6" pos="73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0">
          <p15:clr>
            <a:srgbClr val="A4A3A4"/>
          </p15:clr>
        </p15:guide>
        <p15:guide id="2" pos="214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FF99"/>
    <a:srgbClr val="FF3399"/>
    <a:srgbClr val="FF33CC"/>
    <a:srgbClr val="FF0000"/>
    <a:srgbClr val="33CCFF"/>
    <a:srgbClr val="D1F018"/>
    <a:srgbClr val="9933FF"/>
    <a:srgbClr val="99999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3" autoAdjust="0"/>
    <p:restoredTop sz="97041" autoAdjust="0"/>
  </p:normalViewPr>
  <p:slideViewPr>
    <p:cSldViewPr snapToObjects="1">
      <p:cViewPr varScale="1">
        <p:scale>
          <a:sx n="112" d="100"/>
          <a:sy n="112" d="100"/>
        </p:scale>
        <p:origin x="1272" y="-24"/>
      </p:cViewPr>
      <p:guideLst>
        <p:guide orient="horz" pos="3841"/>
        <p:guide orient="horz" pos="2881"/>
        <p:guide pos="201"/>
        <p:guide pos="1691"/>
        <p:guide pos="-46"/>
        <p:guide pos="731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81" d="100"/>
          <a:sy n="81" d="100"/>
        </p:scale>
        <p:origin x="-2112" y="-72"/>
      </p:cViewPr>
      <p:guideLst>
        <p:guide orient="horz" pos="3130"/>
        <p:guide pos="214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8564" cy="497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01" tIns="46200" rIns="92401" bIns="46200" numCol="1" anchor="t" anchorCtr="0" compatLnSpc="1">
            <a:prstTxWarp prst="textNoShape">
              <a:avLst/>
            </a:prstTxWarp>
          </a:bodyPr>
          <a:lstStyle>
            <a:lvl1pPr algn="l" defTabSz="924415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1"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7050" y="0"/>
            <a:ext cx="2948563" cy="497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01" tIns="46200" rIns="92401" bIns="46200" numCol="1" anchor="t" anchorCtr="0" compatLnSpc="1">
            <a:prstTxWarp prst="textNoShape">
              <a:avLst/>
            </a:prstTxWarp>
          </a:bodyPr>
          <a:lstStyle>
            <a:lvl1pPr algn="r" defTabSz="924415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1"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6576"/>
            <a:ext cx="2948564" cy="49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01" tIns="46200" rIns="92401" bIns="46200" numCol="1" anchor="b" anchorCtr="0" compatLnSpc="1">
            <a:prstTxWarp prst="textNoShape">
              <a:avLst/>
            </a:prstTxWarp>
          </a:bodyPr>
          <a:lstStyle>
            <a:lvl1pPr algn="l" defTabSz="924415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1"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7050" y="9446576"/>
            <a:ext cx="2948563" cy="49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01" tIns="46200" rIns="92401" bIns="46200" numCol="1" anchor="b" anchorCtr="0" compatLnSpc="1">
            <a:prstTxWarp prst="textNoShape">
              <a:avLst/>
            </a:prstTxWarp>
          </a:bodyPr>
          <a:lstStyle>
            <a:lvl1pPr algn="r" defTabSz="924415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1">
                <a:latin typeface="Helvetica" pitchFamily="34" charset="0"/>
              </a:defRPr>
            </a:lvl1pPr>
          </a:lstStyle>
          <a:p>
            <a:pPr>
              <a:defRPr/>
            </a:pPr>
            <a:fld id="{1FF9ED47-4FBD-468B-8CFE-477808153B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6676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33546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9963" y="768350"/>
            <a:ext cx="4918075" cy="368776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4536" y="4685695"/>
            <a:ext cx="5009510" cy="453371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401" tIns="46200" rIns="92401" bIns="46200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138238" y="1600200"/>
            <a:ext cx="7161212" cy="1143000"/>
          </a:xfrm>
          <a:solidFill>
            <a:srgbClr val="FFFF99"/>
          </a:solidFill>
          <a:ln w="12700">
            <a:solidFill>
              <a:schemeClr val="tx1"/>
            </a:solidFill>
          </a:ln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 wrap="none" lIns="87859" tIns="43930" rIns="87859" bIns="43930" anchor="ctr"/>
          <a:lstStyle>
            <a:lvl1pPr>
              <a:defRPr sz="1400"/>
            </a:lvl1pPr>
          </a:lstStyle>
          <a:p>
            <a:pPr>
              <a:defRPr/>
            </a:pPr>
            <a:fld id="{62CE732A-1668-49FD-A477-776C360BAD46}" type="datetime4">
              <a:rPr lang="en-US" smtClean="0"/>
              <a:pPr>
                <a:defRPr/>
              </a:pPr>
              <a:t>September 16, 2020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 wrap="none" lIns="87859" tIns="43930" rIns="87859" bIns="43930" anchor="ctr"/>
          <a:lstStyle>
            <a:lvl1pPr>
              <a:defRPr sz="1400"/>
            </a:lvl1pPr>
          </a:lstStyle>
          <a:p>
            <a:pPr>
              <a:defRPr/>
            </a:pPr>
            <a:r>
              <a:rPr lang="en-US"/>
              <a:t>Antonio Pellegrino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 wrap="none" lIns="87859" tIns="43930" rIns="87859" bIns="43930" anchor="ctr"/>
          <a:lstStyle>
            <a:lvl1pPr>
              <a:defRPr sz="1400"/>
            </a:lvl1pPr>
          </a:lstStyle>
          <a:p>
            <a:pPr>
              <a:defRPr/>
            </a:pPr>
            <a:fld id="{6618869E-F917-420F-975F-3297335848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6C01D-9E3D-43DD-A187-A24825ED4A5C}" type="datetime4">
              <a:rPr lang="en-US" smtClean="0"/>
              <a:pPr>
                <a:defRPr/>
              </a:pPr>
              <a:t>September 16, 2020</a:t>
            </a:fld>
            <a:endParaRPr lang="en-US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Antonio Pellegrino</a:t>
            </a:r>
          </a:p>
        </p:txBody>
      </p:sp>
      <p:sp>
        <p:nvSpPr>
          <p:cNvPr id="6" name="Rectangle 4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B0C1D4-42C8-460A-9069-E3958A186D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76200"/>
            <a:ext cx="2095500" cy="6172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76200"/>
            <a:ext cx="6134100" cy="6172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080AA4-6B82-4748-AEB1-B159C8516141}" type="datetime4">
              <a:rPr lang="en-US" smtClean="0"/>
              <a:pPr>
                <a:defRPr/>
              </a:pPr>
              <a:t>September 16, 2020</a:t>
            </a:fld>
            <a:endParaRPr lang="en-US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Antonio Pellegrino</a:t>
            </a:r>
          </a:p>
        </p:txBody>
      </p:sp>
      <p:sp>
        <p:nvSpPr>
          <p:cNvPr id="6" name="Rectangle 4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E1823-580D-4ECB-8B0C-13C5D62EB9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5311A-CE72-4E49-AAE3-7A87B503D239}" type="datetime4">
              <a:rPr lang="en-US" smtClean="0"/>
              <a:pPr>
                <a:defRPr/>
              </a:pPr>
              <a:t>September 16, 2020</a:t>
            </a:fld>
            <a:endParaRPr lang="en-US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Antonio Pellegrino</a:t>
            </a:r>
          </a:p>
        </p:txBody>
      </p:sp>
      <p:sp>
        <p:nvSpPr>
          <p:cNvPr id="6" name="Rectangle 4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B2D64E-30B8-42CB-AE17-D62BFDF66D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02613C-B2DA-4713-8998-B8F2BF077D51}" type="datetime4">
              <a:rPr lang="en-US" smtClean="0"/>
              <a:pPr>
                <a:defRPr/>
              </a:pPr>
              <a:t>September 16, 2020</a:t>
            </a:fld>
            <a:endParaRPr lang="en-US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Antonio Pellegrino</a:t>
            </a:r>
          </a:p>
        </p:txBody>
      </p:sp>
      <p:sp>
        <p:nvSpPr>
          <p:cNvPr id="6" name="Rectangle 4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8FF0F-1B80-4C24-B3B8-7B24E23DB0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3713" y="990600"/>
            <a:ext cx="3967162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3275" y="990600"/>
            <a:ext cx="396875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6E70DD-F95D-4494-84D3-6FC9AB93D64B}" type="datetime4">
              <a:rPr lang="en-US" smtClean="0"/>
              <a:pPr>
                <a:defRPr/>
              </a:pPr>
              <a:t>September 16, 2020</a:t>
            </a:fld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Antonio Pellegrino</a:t>
            </a:r>
          </a:p>
        </p:txBody>
      </p:sp>
      <p:sp>
        <p:nvSpPr>
          <p:cNvPr id="7" name="Rectangle 4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48D091-00AC-4E9E-B258-EB082E345D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C1A3A6-2F42-4D43-A0A7-E5D3AAA69FB8}" type="datetime4">
              <a:rPr lang="en-US" smtClean="0"/>
              <a:pPr>
                <a:defRPr/>
              </a:pPr>
              <a:t>September 16, 2020</a:t>
            </a:fld>
            <a:endParaRPr lang="en-US"/>
          </a:p>
        </p:txBody>
      </p:sp>
      <p:sp>
        <p:nvSpPr>
          <p:cNvPr id="8" name="Rectangle 4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Antonio Pellegrino</a:t>
            </a:r>
          </a:p>
        </p:txBody>
      </p:sp>
      <p:sp>
        <p:nvSpPr>
          <p:cNvPr id="9" name="Rectangle 4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024E49-2121-47F4-BF32-37C8F62666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17C9E6-D875-4B33-91D8-2AC5AEA455F4}" type="datetime4">
              <a:rPr lang="en-US" smtClean="0"/>
              <a:pPr>
                <a:defRPr/>
              </a:pPr>
              <a:t>September 16, 2020</a:t>
            </a:fld>
            <a:endParaRPr lang="en-US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Antonio Pellegrino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34411E-2AF0-43C6-AA11-617FB45511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C9538-8BE0-48E4-A008-E7245E29CC3A}" type="datetime4">
              <a:rPr lang="en-US" smtClean="0"/>
              <a:pPr>
                <a:defRPr/>
              </a:pPr>
              <a:t>September 16, 2020</a:t>
            </a:fld>
            <a:endParaRPr lang="en-US"/>
          </a:p>
        </p:txBody>
      </p:sp>
      <p:sp>
        <p:nvSpPr>
          <p:cNvPr id="3" name="Rectangle 4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Antonio Pellegrino</a:t>
            </a:r>
          </a:p>
        </p:txBody>
      </p:sp>
      <p:sp>
        <p:nvSpPr>
          <p:cNvPr id="4" name="Rectangle 4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B1868C-A024-4AB4-B6A0-1471F0EAC8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EAB6E-24F5-441F-A3FF-59EFD1009C84}" type="datetime4">
              <a:rPr lang="en-US" smtClean="0"/>
              <a:pPr>
                <a:defRPr/>
              </a:pPr>
              <a:t>September 16, 2020</a:t>
            </a:fld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Antonio Pellegrino</a:t>
            </a:r>
          </a:p>
        </p:txBody>
      </p:sp>
      <p:sp>
        <p:nvSpPr>
          <p:cNvPr id="7" name="Rectangle 4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9EA24C-E9F5-4A28-98B3-DC7EB12218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265288-ADF0-460D-8FAF-C0C5746B039D}" type="datetime4">
              <a:rPr lang="en-US" smtClean="0"/>
              <a:pPr>
                <a:defRPr/>
              </a:pPr>
              <a:t>September 16, 2020</a:t>
            </a:fld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Antonio Pellegrino</a:t>
            </a:r>
          </a:p>
        </p:txBody>
      </p:sp>
      <p:sp>
        <p:nvSpPr>
          <p:cNvPr id="7" name="Rectangle 4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D1FC0E-5D54-42E8-8E8F-02387FD5D2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76200"/>
            <a:ext cx="8382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859" tIns="43930" rIns="87859" bIns="4393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Slide Title</a:t>
            </a:r>
          </a:p>
        </p:txBody>
      </p:sp>
      <p:sp>
        <p:nvSpPr>
          <p:cNvPr id="1027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3713" y="990600"/>
            <a:ext cx="8088312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7859" tIns="43930" rIns="87859" bIns="439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Body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55" name="Line 31"/>
          <p:cNvSpPr>
            <a:spLocks noChangeShapeType="1"/>
          </p:cNvSpPr>
          <p:nvPr/>
        </p:nvSpPr>
        <p:spPr bwMode="auto">
          <a:xfrm flipV="1">
            <a:off x="449263" y="685800"/>
            <a:ext cx="8201025" cy="0"/>
          </a:xfrm>
          <a:prstGeom prst="line">
            <a:avLst/>
          </a:prstGeom>
          <a:noFill/>
          <a:ln w="73080">
            <a:solidFill>
              <a:srgbClr val="00808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65" name="Rectangle 4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61975" y="6629400"/>
            <a:ext cx="2254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253" tIns="43627" rIns="87253" bIns="43627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000">
                <a:latin typeface="Times New Roman" pitchFamily="18" charset="0"/>
              </a:defRPr>
            </a:lvl1pPr>
          </a:lstStyle>
          <a:p>
            <a:pPr>
              <a:defRPr/>
            </a:pPr>
            <a:fld id="{866904CA-C82B-4F74-AE69-F16AADEE6FDD}" type="datetime4">
              <a:rPr lang="en-US" smtClean="0"/>
              <a:pPr>
                <a:defRPr/>
              </a:pPr>
              <a:t>September 16, 2020</a:t>
            </a:fld>
            <a:endParaRPr lang="en-US"/>
          </a:p>
        </p:txBody>
      </p:sp>
      <p:sp>
        <p:nvSpPr>
          <p:cNvPr id="1066" name="Rectangle 4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65475" y="6629400"/>
            <a:ext cx="2813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253" tIns="43627" rIns="87253" bIns="43627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0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Antonio Pellegrino</a:t>
            </a:r>
          </a:p>
        </p:txBody>
      </p:sp>
      <p:sp>
        <p:nvSpPr>
          <p:cNvPr id="1067" name="Rectangle 4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40500" y="6629400"/>
            <a:ext cx="1900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253" tIns="43627" rIns="87253" bIns="43627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000">
                <a:latin typeface="Times New Roman" pitchFamily="18" charset="0"/>
              </a:defRPr>
            </a:lvl1pPr>
          </a:lstStyle>
          <a:p>
            <a:pPr>
              <a:defRPr/>
            </a:pPr>
            <a:fld id="{439DC46D-E45E-48D4-AF1B-8EEDE840F6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68" name="Line 44"/>
          <p:cNvSpPr>
            <a:spLocks noChangeShapeType="1"/>
          </p:cNvSpPr>
          <p:nvPr userDrawn="1"/>
        </p:nvSpPr>
        <p:spPr bwMode="auto">
          <a:xfrm>
            <a:off x="0" y="66294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/>
  <p:hf hdr="0" ftr="0" dt="0"/>
  <p:txStyles>
    <p:titleStyle>
      <a:lvl1pPr algn="ctr" defTabSz="8731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3399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defTabSz="8731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2pPr>
      <a:lvl3pPr algn="ctr" defTabSz="8731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3pPr>
      <a:lvl4pPr algn="ctr" defTabSz="8731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4pPr>
      <a:lvl5pPr algn="ctr" defTabSz="8731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5pPr>
      <a:lvl6pPr marL="457200" algn="ctr" defTabSz="8731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6pPr>
      <a:lvl7pPr marL="914400" algn="ctr" defTabSz="8731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7pPr>
      <a:lvl8pPr marL="1371600" algn="ctr" defTabSz="8731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8pPr>
      <a:lvl9pPr marL="1828800" algn="ctr" defTabSz="8731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9pPr>
    </p:titleStyle>
    <p:bodyStyle>
      <a:lvl1pPr marL="271463" indent="-271463" algn="l" defTabSz="873125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Blip>
          <a:blip r:embed="rId13"/>
        </a:buBlip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903288" indent="-269875" algn="l" defTabSz="873125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sz="2000">
          <a:solidFill>
            <a:schemeClr val="tx1"/>
          </a:solidFill>
          <a:latin typeface="+mn-lt"/>
        </a:defRPr>
      </a:lvl2pPr>
      <a:lvl3pPr marL="1276350" indent="-190500" algn="l" defTabSz="873125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Font typeface="Wingdings" pitchFamily="2" charset="2"/>
        <a:buBlip>
          <a:blip r:embed="rId15"/>
        </a:buBlip>
        <a:defRPr sz="2000">
          <a:solidFill>
            <a:schemeClr val="tx1"/>
          </a:solidFill>
          <a:latin typeface="+mn-lt"/>
        </a:defRPr>
      </a:lvl3pPr>
      <a:lvl4pPr marL="1911350" indent="-238125" algn="l" defTabSz="873125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6"/>
        </a:buBlip>
        <a:defRPr sz="2000">
          <a:solidFill>
            <a:schemeClr val="tx1"/>
          </a:solidFill>
          <a:latin typeface="+mn-lt"/>
        </a:defRPr>
      </a:lvl4pPr>
      <a:lvl5pPr marL="2354263" indent="-260350" algn="l" defTabSz="873125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Blip>
          <a:blip r:embed="rId17"/>
        </a:buBlip>
        <a:defRPr sz="2000">
          <a:solidFill>
            <a:schemeClr val="tx1"/>
          </a:solidFill>
          <a:latin typeface="+mn-lt"/>
        </a:defRPr>
      </a:lvl5pPr>
      <a:lvl6pPr marL="2811463" indent="-260350" algn="l" defTabSz="873125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Blip>
          <a:blip r:embed="rId17"/>
        </a:buBlip>
        <a:defRPr sz="2000">
          <a:solidFill>
            <a:schemeClr val="tx1"/>
          </a:solidFill>
          <a:latin typeface="+mn-lt"/>
        </a:defRPr>
      </a:lvl6pPr>
      <a:lvl7pPr marL="3268663" indent="-260350" algn="l" defTabSz="873125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Blip>
          <a:blip r:embed="rId17"/>
        </a:buBlip>
        <a:defRPr sz="2000">
          <a:solidFill>
            <a:schemeClr val="tx1"/>
          </a:solidFill>
          <a:latin typeface="+mn-lt"/>
        </a:defRPr>
      </a:lvl7pPr>
      <a:lvl8pPr marL="3725863" indent="-260350" algn="l" defTabSz="873125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Blip>
          <a:blip r:embed="rId17"/>
        </a:buBlip>
        <a:defRPr sz="2000">
          <a:solidFill>
            <a:schemeClr val="tx1"/>
          </a:solidFill>
          <a:latin typeface="+mn-lt"/>
        </a:defRPr>
      </a:lvl8pPr>
      <a:lvl9pPr marL="4183063" indent="-260350" algn="l" defTabSz="873125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Blip>
          <a:blip r:embed="rId17"/>
        </a:buBlip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ikhef.nl/~i73/Testlab.html" TargetMode="External"/><Relationship Id="rId2" Type="http://schemas.openxmlformats.org/officeDocument/2006/relationships/hyperlink" Target="https://redmine.nikhef.nl/et/projects/atlas-felix/wiki/Atlas_setup_in_H148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228600"/>
            <a:ext cx="8686800" cy="1371600"/>
          </a:xfrm>
          <a:solidFill>
            <a:srgbClr val="D8FAFC"/>
          </a:solidFill>
        </p:spPr>
        <p:txBody>
          <a:bodyPr/>
          <a:lstStyle/>
          <a:p>
            <a:pPr>
              <a:lnSpc>
                <a:spcPct val="130000"/>
              </a:lnSpc>
              <a:defRPr/>
            </a:pPr>
            <a:r>
              <a:rPr lang="en-US" sz="340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Memo on Optical Connections</a:t>
            </a: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838200" y="1785938"/>
            <a:ext cx="7620000" cy="78060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87253" tIns="43627" rIns="87253" bIns="43627">
            <a:spAutoFit/>
          </a:bodyPr>
          <a:lstStyle/>
          <a:p>
            <a:pPr defTabSz="873125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b="1" i="1" dirty="0">
                <a:solidFill>
                  <a:srgbClr val="000099"/>
                </a:solidFill>
              </a:rPr>
              <a:t>A. Pellegrino</a:t>
            </a:r>
          </a:p>
          <a:p>
            <a:pPr defTabSz="873125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b="1" i="1" dirty="0" err="1">
                <a:solidFill>
                  <a:srgbClr val="000099"/>
                </a:solidFill>
              </a:rPr>
              <a:t>Nikhef</a:t>
            </a:r>
            <a:r>
              <a:rPr lang="en-US" b="1" i="1" dirty="0">
                <a:solidFill>
                  <a:srgbClr val="000099"/>
                </a:solidFill>
              </a:rPr>
              <a:t>, 3-Sep-2020</a:t>
            </a:r>
          </a:p>
        </p:txBody>
      </p:sp>
      <p:sp>
        <p:nvSpPr>
          <p:cNvPr id="3076" name="Text Box 23"/>
          <p:cNvSpPr txBox="1">
            <a:spLocks noChangeArrowheads="1"/>
          </p:cNvSpPr>
          <p:nvPr/>
        </p:nvSpPr>
        <p:spPr bwMode="auto">
          <a:xfrm>
            <a:off x="381000" y="3699808"/>
            <a:ext cx="8534400" cy="1323439"/>
          </a:xfrm>
          <a:prstGeom prst="rect">
            <a:avLst/>
          </a:prstGeom>
          <a:solidFill>
            <a:srgbClr val="FF6600"/>
          </a:solidFill>
          <a:ln w="38100" cmpd="dbl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Char char="o"/>
            </a:pPr>
            <a:r>
              <a:rPr lang="en-GB" sz="2000" b="1" dirty="0">
                <a:solidFill>
                  <a:schemeClr val="bg1"/>
                </a:solidFill>
              </a:rPr>
              <a:t> To/From Host</a:t>
            </a:r>
          </a:p>
          <a:p>
            <a:pPr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Char char="o"/>
            </a:pPr>
            <a:endParaRPr lang="en-GB" sz="2000" b="1" dirty="0">
              <a:solidFill>
                <a:schemeClr val="bg1"/>
              </a:solidFill>
            </a:endParaRPr>
          </a:p>
          <a:p>
            <a:pPr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Char char="o"/>
            </a:pPr>
            <a:r>
              <a:rPr lang="en-GB" sz="2000" b="1" dirty="0">
                <a:solidFill>
                  <a:schemeClr val="bg1"/>
                </a:solidFill>
              </a:rPr>
              <a:t> TTC</a:t>
            </a:r>
          </a:p>
          <a:p>
            <a:pPr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Char char="o"/>
            </a:pPr>
            <a:endParaRPr lang="en-GB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defTabSz="873125">
              <a:defRPr/>
            </a:pPr>
            <a:fld id="{69FCD495-384A-409C-9D02-7DC2C5AC2481}" type="datetime4">
              <a:rPr lang="en-US">
                <a:latin typeface="+mn-lt"/>
              </a:rPr>
              <a:pPr defTabSz="873125">
                <a:defRPr/>
              </a:pPr>
              <a:t>September 16, 2020</a:t>
            </a:fld>
            <a:endParaRPr lang="en-US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73125">
              <a:defRPr/>
            </a:pPr>
            <a:r>
              <a:rPr lang="en-US">
                <a:latin typeface="+mn-lt"/>
              </a:rPr>
              <a:t>Antonio Pellegrino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73125">
              <a:defRPr/>
            </a:pPr>
            <a:fld id="{B034208A-8737-4BFD-AF5B-9D0FD1F206A9}" type="slidenum">
              <a:rPr lang="en-US">
                <a:latin typeface="+mn-lt"/>
              </a:rPr>
              <a:pPr defTabSz="873125">
                <a:defRPr/>
              </a:pPr>
              <a:t>9</a:t>
            </a:fld>
            <a:endParaRPr lang="en-US">
              <a:latin typeface="+mn-lt"/>
            </a:endParaRPr>
          </a:p>
        </p:txBody>
      </p:sp>
      <p:sp>
        <p:nvSpPr>
          <p:cNvPr id="953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>
                <a:latin typeface="Comic Sans MS" pitchFamily="66" charset="0"/>
                <a:cs typeface="Times New Roman" pitchFamily="18" charset="0"/>
              </a:rPr>
              <a:t>Optical Fanout ST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B87A524-28D7-4871-AB9A-6A9B4C10A7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333" b="28889"/>
          <a:stretch/>
        </p:blipFill>
        <p:spPr>
          <a:xfrm>
            <a:off x="0" y="1066800"/>
            <a:ext cx="9144000" cy="1905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6F882A3-DDAD-4717-AA1E-1A12AE6C7F9F}"/>
              </a:ext>
            </a:extLst>
          </p:cNvPr>
          <p:cNvSpPr txBox="1"/>
          <p:nvPr/>
        </p:nvSpPr>
        <p:spPr>
          <a:xfrm rot="16200000">
            <a:off x="3601324" y="4172583"/>
            <a:ext cx="2740191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/>
              <a:t>From “Topo” Red Box</a:t>
            </a:r>
            <a:endParaRPr lang="en-NL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F8F70B-3473-46AB-ACB2-F3A9E6941517}"/>
              </a:ext>
            </a:extLst>
          </p:cNvPr>
          <p:cNvSpPr txBox="1"/>
          <p:nvPr/>
        </p:nvSpPr>
        <p:spPr>
          <a:xfrm rot="16200000">
            <a:off x="705483" y="3753484"/>
            <a:ext cx="2057400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/>
              <a:t> MROD TIM-3C</a:t>
            </a:r>
            <a:endParaRPr lang="en-NL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6111B93-82F7-49C3-A368-65B302C13028}"/>
              </a:ext>
            </a:extLst>
          </p:cNvPr>
          <p:cNvSpPr txBox="1"/>
          <p:nvPr/>
        </p:nvSpPr>
        <p:spPr>
          <a:xfrm rot="16200000">
            <a:off x="2323467" y="3162933"/>
            <a:ext cx="723899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/>
              <a:t>N.U.</a:t>
            </a:r>
            <a:endParaRPr lang="en-NL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8E167DD-6CE4-4D77-A2E3-99650C26B96F}"/>
              </a:ext>
            </a:extLst>
          </p:cNvPr>
          <p:cNvSpPr txBox="1"/>
          <p:nvPr/>
        </p:nvSpPr>
        <p:spPr>
          <a:xfrm rot="16200000">
            <a:off x="3350900" y="3105784"/>
            <a:ext cx="723899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/>
              <a:t>N.U.</a:t>
            </a:r>
            <a:endParaRPr lang="en-NL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A74B177-32AE-4891-B981-254C25CD89F0}"/>
              </a:ext>
            </a:extLst>
          </p:cNvPr>
          <p:cNvSpPr txBox="1"/>
          <p:nvPr/>
        </p:nvSpPr>
        <p:spPr>
          <a:xfrm rot="16200000">
            <a:off x="820021" y="3904380"/>
            <a:ext cx="2359191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/>
              <a:t>GIMONE (VC-709?)</a:t>
            </a:r>
            <a:endParaRPr lang="en-NL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C0CC59B-EB9B-4E56-AD8B-CA31923963B9}"/>
              </a:ext>
            </a:extLst>
          </p:cNvPr>
          <p:cNvSpPr txBox="1"/>
          <p:nvPr/>
        </p:nvSpPr>
        <p:spPr>
          <a:xfrm rot="16200000">
            <a:off x="2725021" y="3904380"/>
            <a:ext cx="2511592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/>
              <a:t>TURANO (FXL-712)</a:t>
            </a:r>
            <a:endParaRPr lang="en-NL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33ECB15-C3CD-4C97-908D-BA7AC78988D5}"/>
              </a:ext>
            </a:extLst>
          </p:cNvPr>
          <p:cNvSpPr txBox="1"/>
          <p:nvPr/>
        </p:nvSpPr>
        <p:spPr>
          <a:xfrm rot="16200000">
            <a:off x="3145388" y="3904380"/>
            <a:ext cx="2511592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/>
              <a:t>AGOGNA (FXL-712)</a:t>
            </a:r>
            <a:endParaRPr lang="en-NL"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7EA063F4-8DF8-4DA2-A16F-4ECDBB31B0E0}"/>
              </a:ext>
            </a:extLst>
          </p:cNvPr>
          <p:cNvCxnSpPr/>
          <p:nvPr/>
        </p:nvCxnSpPr>
        <p:spPr bwMode="auto">
          <a:xfrm flipH="1" flipV="1">
            <a:off x="5410200" y="1981200"/>
            <a:ext cx="2362200" cy="2286000"/>
          </a:xfrm>
          <a:prstGeom prst="straightConnector1">
            <a:avLst/>
          </a:prstGeom>
          <a:solidFill>
            <a:srgbClr val="FFFF99"/>
          </a:solidFill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F06A0A85-17B0-4FAF-92D7-313F75F88927}"/>
              </a:ext>
            </a:extLst>
          </p:cNvPr>
          <p:cNvSpPr txBox="1"/>
          <p:nvPr/>
        </p:nvSpPr>
        <p:spPr>
          <a:xfrm>
            <a:off x="7080863" y="4267200"/>
            <a:ext cx="1456745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b="1" dirty="0">
                <a:solidFill>
                  <a:srgbClr val="0000FF"/>
                </a:solidFill>
              </a:rPr>
              <a:t>1.6 </a:t>
            </a:r>
            <a:r>
              <a:rPr lang="en-US" b="1" dirty="0" err="1">
                <a:solidFill>
                  <a:srgbClr val="0000FF"/>
                </a:solidFill>
              </a:rPr>
              <a:t>db</a:t>
            </a:r>
            <a:r>
              <a:rPr lang="en-US" b="1" dirty="0">
                <a:solidFill>
                  <a:srgbClr val="0000FF"/>
                </a:solidFill>
              </a:rPr>
              <a:t> in</a:t>
            </a:r>
            <a:endParaRPr lang="en-NL" b="1" dirty="0">
              <a:solidFill>
                <a:srgbClr val="0000FF"/>
              </a:solidFill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2C8FB52-8D96-47D3-AF36-0CB4821C8DDC}"/>
              </a:ext>
            </a:extLst>
          </p:cNvPr>
          <p:cNvCxnSpPr>
            <a:cxnSpLocks/>
            <a:stCxn id="23" idx="0"/>
          </p:cNvCxnSpPr>
          <p:nvPr/>
        </p:nvCxnSpPr>
        <p:spPr bwMode="auto">
          <a:xfrm flipH="1" flipV="1">
            <a:off x="4910430" y="2133601"/>
            <a:ext cx="2610206" cy="3352798"/>
          </a:xfrm>
          <a:prstGeom prst="straightConnector1">
            <a:avLst/>
          </a:prstGeom>
          <a:solidFill>
            <a:srgbClr val="FFFF99"/>
          </a:solidFill>
          <a:ln w="57150" cap="flat" cmpd="sng" algn="ctr">
            <a:solidFill>
              <a:srgbClr val="0000FF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0343F696-CB39-4660-9C4D-F50AD40891D3}"/>
              </a:ext>
            </a:extLst>
          </p:cNvPr>
          <p:cNvSpPr txBox="1"/>
          <p:nvPr/>
        </p:nvSpPr>
        <p:spPr>
          <a:xfrm>
            <a:off x="6540500" y="5486399"/>
            <a:ext cx="1960272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b="1" dirty="0">
                <a:solidFill>
                  <a:srgbClr val="0000FF"/>
                </a:solidFill>
              </a:rPr>
              <a:t>10.1 </a:t>
            </a:r>
            <a:r>
              <a:rPr lang="en-US" b="1" dirty="0" err="1">
                <a:solidFill>
                  <a:srgbClr val="0000FF"/>
                </a:solidFill>
              </a:rPr>
              <a:t>db</a:t>
            </a:r>
            <a:r>
              <a:rPr lang="en-US" b="1" dirty="0">
                <a:solidFill>
                  <a:srgbClr val="0000FF"/>
                </a:solidFill>
              </a:rPr>
              <a:t> out</a:t>
            </a:r>
            <a:endParaRPr lang="en-NL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690807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838865D-A4FF-4D98-8E23-4C26A1EBAEF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66" b="33355"/>
          <a:stretch/>
        </p:blipFill>
        <p:spPr>
          <a:xfrm>
            <a:off x="0" y="762000"/>
            <a:ext cx="9144000" cy="2055894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defTabSz="873125">
              <a:defRPr/>
            </a:pPr>
            <a:fld id="{69FCD495-384A-409C-9D02-7DC2C5AC2481}" type="datetime4">
              <a:rPr lang="en-US">
                <a:latin typeface="+mn-lt"/>
              </a:rPr>
              <a:pPr defTabSz="873125">
                <a:defRPr/>
              </a:pPr>
              <a:t>September 16, 2020</a:t>
            </a:fld>
            <a:endParaRPr lang="en-US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73125">
              <a:defRPr/>
            </a:pPr>
            <a:r>
              <a:rPr lang="en-US">
                <a:latin typeface="+mn-lt"/>
              </a:rPr>
              <a:t>Antonio Pellegrino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73125">
              <a:defRPr/>
            </a:pPr>
            <a:fld id="{B034208A-8737-4BFD-AF5B-9D0FD1F206A9}" type="slidenum">
              <a:rPr lang="en-US">
                <a:latin typeface="+mn-lt"/>
              </a:rPr>
              <a:pPr defTabSz="873125">
                <a:defRPr/>
              </a:pPr>
              <a:t>10</a:t>
            </a:fld>
            <a:endParaRPr lang="en-US">
              <a:latin typeface="+mn-lt"/>
            </a:endParaRPr>
          </a:p>
        </p:txBody>
      </p:sp>
      <p:sp>
        <p:nvSpPr>
          <p:cNvPr id="953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>
                <a:latin typeface="Comic Sans MS" pitchFamily="66" charset="0"/>
                <a:cs typeface="Times New Roman" pitchFamily="18" charset="0"/>
              </a:rPr>
              <a:t>Optical Fanout ST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F8F70B-3473-46AB-ACB2-F3A9E6941517}"/>
              </a:ext>
            </a:extLst>
          </p:cNvPr>
          <p:cNvSpPr txBox="1"/>
          <p:nvPr/>
        </p:nvSpPr>
        <p:spPr>
          <a:xfrm rot="16200000">
            <a:off x="-610352" y="3724933"/>
            <a:ext cx="2135105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/>
              <a:t> 1. MROD TIM-3C</a:t>
            </a:r>
            <a:endParaRPr lang="en-NL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6111B93-82F7-49C3-A368-65B302C13028}"/>
              </a:ext>
            </a:extLst>
          </p:cNvPr>
          <p:cNvSpPr txBox="1"/>
          <p:nvPr/>
        </p:nvSpPr>
        <p:spPr>
          <a:xfrm rot="16200000">
            <a:off x="1070903" y="3105784"/>
            <a:ext cx="990598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/>
              <a:t>3. N.U.</a:t>
            </a:r>
            <a:endParaRPr lang="en-NL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A74B177-32AE-4891-B981-254C25CD89F0}"/>
              </a:ext>
            </a:extLst>
          </p:cNvPr>
          <p:cNvSpPr txBox="1"/>
          <p:nvPr/>
        </p:nvSpPr>
        <p:spPr>
          <a:xfrm rot="16200000">
            <a:off x="-286146" y="3997335"/>
            <a:ext cx="2816392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/>
              <a:t>10. GIMONE (VC-709?)</a:t>
            </a:r>
            <a:endParaRPr lang="en-NL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C0CC59B-EB9B-4E56-AD8B-CA31923963B9}"/>
              </a:ext>
            </a:extLst>
          </p:cNvPr>
          <p:cNvSpPr txBox="1"/>
          <p:nvPr/>
        </p:nvSpPr>
        <p:spPr>
          <a:xfrm rot="16200000">
            <a:off x="1814099" y="3950100"/>
            <a:ext cx="2740191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/>
              <a:t>14. TURANO (FXL-712)</a:t>
            </a:r>
            <a:endParaRPr lang="en-NL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33ECB15-C3CD-4C97-908D-BA7AC78988D5}"/>
              </a:ext>
            </a:extLst>
          </p:cNvPr>
          <p:cNvSpPr txBox="1"/>
          <p:nvPr/>
        </p:nvSpPr>
        <p:spPr>
          <a:xfrm rot="16200000">
            <a:off x="2312459" y="3967612"/>
            <a:ext cx="2756946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/>
              <a:t>15. AGOGNA (FXL-712)</a:t>
            </a:r>
            <a:endParaRPr lang="en-NL"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7EA063F4-8DF8-4DA2-A16F-4ECDBB31B0E0}"/>
              </a:ext>
            </a:extLst>
          </p:cNvPr>
          <p:cNvCxnSpPr>
            <a:cxnSpLocks/>
          </p:cNvCxnSpPr>
          <p:nvPr/>
        </p:nvCxnSpPr>
        <p:spPr bwMode="auto">
          <a:xfrm flipV="1">
            <a:off x="4706421" y="2319277"/>
            <a:ext cx="48934" cy="2750489"/>
          </a:xfrm>
          <a:prstGeom prst="straightConnector1">
            <a:avLst/>
          </a:prstGeom>
          <a:solidFill>
            <a:srgbClr val="FFFF99"/>
          </a:solidFill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F06A0A85-17B0-4FAF-92D7-313F75F88927}"/>
              </a:ext>
            </a:extLst>
          </p:cNvPr>
          <p:cNvSpPr txBox="1"/>
          <p:nvPr/>
        </p:nvSpPr>
        <p:spPr>
          <a:xfrm>
            <a:off x="4141776" y="5069766"/>
            <a:ext cx="1456745" cy="679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1.6 </a:t>
            </a:r>
            <a:r>
              <a:rPr lang="en-US" sz="14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db</a:t>
            </a:r>
            <a:r>
              <a:rPr lang="en-US" sz="14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in (from “Topo Red Box”)</a:t>
            </a:r>
            <a:endParaRPr lang="en-NL" sz="1400" b="1" dirty="0">
              <a:solidFill>
                <a:srgbClr val="00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2C8FB52-8D96-47D3-AF36-0CB4821C8DDC}"/>
              </a:ext>
            </a:extLst>
          </p:cNvPr>
          <p:cNvCxnSpPr>
            <a:cxnSpLocks/>
          </p:cNvCxnSpPr>
          <p:nvPr/>
        </p:nvCxnSpPr>
        <p:spPr bwMode="auto">
          <a:xfrm flipV="1">
            <a:off x="4103804" y="2491751"/>
            <a:ext cx="191816" cy="3236958"/>
          </a:xfrm>
          <a:prstGeom prst="straightConnector1">
            <a:avLst/>
          </a:prstGeom>
          <a:solidFill>
            <a:srgbClr val="FFFF99"/>
          </a:solidFill>
          <a:ln w="57150" cap="flat" cmpd="sng" algn="ctr">
            <a:solidFill>
              <a:srgbClr val="0000FF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0343F696-CB39-4660-9C4D-F50AD40891D3}"/>
              </a:ext>
            </a:extLst>
          </p:cNvPr>
          <p:cNvSpPr txBox="1"/>
          <p:nvPr/>
        </p:nvSpPr>
        <p:spPr>
          <a:xfrm>
            <a:off x="3298610" y="5741364"/>
            <a:ext cx="1456745" cy="291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10.1 </a:t>
            </a:r>
            <a:r>
              <a:rPr lang="en-US" sz="14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db</a:t>
            </a:r>
            <a:r>
              <a:rPr lang="en-US" sz="14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out</a:t>
            </a:r>
            <a:endParaRPr lang="en-NL" sz="1400" b="1" dirty="0">
              <a:solidFill>
                <a:srgbClr val="00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28C512A-28D8-4CA5-B047-53BF6210628C}"/>
              </a:ext>
            </a:extLst>
          </p:cNvPr>
          <p:cNvSpPr txBox="1"/>
          <p:nvPr/>
        </p:nvSpPr>
        <p:spPr>
          <a:xfrm rot="16200000">
            <a:off x="2182158" y="3082924"/>
            <a:ext cx="990598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/>
              <a:t>5. N.U.</a:t>
            </a:r>
            <a:endParaRPr lang="en-NL" dirty="0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0E47532-3767-462F-8F2C-C17A164D05E7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4860354" y="1413617"/>
            <a:ext cx="1867546" cy="3808550"/>
          </a:xfrm>
          <a:prstGeom prst="straightConnector1">
            <a:avLst/>
          </a:prstGeom>
          <a:solidFill>
            <a:srgbClr val="FFFF99"/>
          </a:solidFill>
          <a:ln w="57150" cap="flat" cmpd="sng" algn="ctr">
            <a:solidFill>
              <a:srgbClr val="00FF99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83517752-FB14-4C8F-968A-B15135C0F22E}"/>
              </a:ext>
            </a:extLst>
          </p:cNvPr>
          <p:cNvSpPr txBox="1"/>
          <p:nvPr/>
        </p:nvSpPr>
        <p:spPr>
          <a:xfrm>
            <a:off x="6163255" y="5222166"/>
            <a:ext cx="1145399" cy="679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b="1" dirty="0">
                <a:solidFill>
                  <a:srgbClr val="00FF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4.7 </a:t>
            </a:r>
            <a:r>
              <a:rPr lang="en-US" sz="1400" b="1" dirty="0" err="1">
                <a:solidFill>
                  <a:srgbClr val="00FF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db</a:t>
            </a:r>
            <a:r>
              <a:rPr lang="en-US" sz="1400" b="1" dirty="0">
                <a:solidFill>
                  <a:srgbClr val="00FF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in (from TTC vi/ex)</a:t>
            </a:r>
            <a:endParaRPr lang="en-NL" sz="1400" b="1" dirty="0">
              <a:solidFill>
                <a:srgbClr val="00FF99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C434324-C30C-4564-8D74-1EC9E5F2AED0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4483753" y="1545943"/>
            <a:ext cx="3331640" cy="3676224"/>
          </a:xfrm>
          <a:prstGeom prst="straightConnector1">
            <a:avLst/>
          </a:prstGeom>
          <a:solidFill>
            <a:srgbClr val="FFFF99"/>
          </a:solidFill>
          <a:ln w="57150" cap="flat" cmpd="sng" algn="ctr">
            <a:solidFill>
              <a:srgbClr val="00FF99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B716C64F-A76D-403A-B00B-99D893082EF6}"/>
              </a:ext>
            </a:extLst>
          </p:cNvPr>
          <p:cNvSpPr txBox="1"/>
          <p:nvPr/>
        </p:nvSpPr>
        <p:spPr>
          <a:xfrm>
            <a:off x="7431061" y="5225283"/>
            <a:ext cx="1354138" cy="291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b="1" dirty="0">
                <a:solidFill>
                  <a:srgbClr val="00FF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12.2 </a:t>
            </a:r>
            <a:r>
              <a:rPr lang="en-US" sz="1400" b="1" dirty="0" err="1">
                <a:solidFill>
                  <a:srgbClr val="00FF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db</a:t>
            </a:r>
            <a:r>
              <a:rPr lang="en-US" sz="1400" b="1" dirty="0">
                <a:solidFill>
                  <a:srgbClr val="00FF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out</a:t>
            </a:r>
            <a:endParaRPr lang="en-NL" sz="1400" b="1" dirty="0">
              <a:solidFill>
                <a:srgbClr val="00FF99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id="{811A232E-1069-4B22-9E28-A2768BE4283E}"/>
              </a:ext>
            </a:extLst>
          </p:cNvPr>
          <p:cNvSpPr/>
          <p:nvPr/>
        </p:nvSpPr>
        <p:spPr bwMode="auto">
          <a:xfrm rot="5400000">
            <a:off x="7381983" y="4942675"/>
            <a:ext cx="341633" cy="2304000"/>
          </a:xfrm>
          <a:prstGeom prst="rightBrace">
            <a:avLst/>
          </a:prstGeom>
          <a:noFill/>
          <a:ln w="57150" cap="flat" cmpd="sng" algn="ctr">
            <a:solidFill>
              <a:srgbClr val="00FF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Blip>
                <a:blip r:embed="rId3"/>
              </a:buBlip>
              <a:tabLst/>
            </a:pPr>
            <a:endParaRPr kumimoji="0" lang="en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C34AC3C-3DE5-4593-BCF9-F131C38BFABB}"/>
              </a:ext>
            </a:extLst>
          </p:cNvPr>
          <p:cNvSpPr txBox="1"/>
          <p:nvPr/>
        </p:nvSpPr>
        <p:spPr>
          <a:xfrm>
            <a:off x="7098453" y="6300479"/>
            <a:ext cx="1009677" cy="291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b="1" dirty="0">
                <a:solidFill>
                  <a:srgbClr val="00FF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7.5 </a:t>
            </a:r>
            <a:r>
              <a:rPr lang="en-US" sz="1400" b="1" dirty="0" err="1">
                <a:solidFill>
                  <a:srgbClr val="00FF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db</a:t>
            </a:r>
            <a:endParaRPr lang="en-NL" sz="1400" b="1" dirty="0">
              <a:solidFill>
                <a:srgbClr val="00FF99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1" name="Right Brace 30">
            <a:extLst>
              <a:ext uri="{FF2B5EF4-FFF2-40B4-BE49-F238E27FC236}">
                <a16:creationId xmlns:a16="http://schemas.microsoft.com/office/drawing/2014/main" id="{7627F465-CEFA-48C8-A3D6-38ACD333E5B5}"/>
              </a:ext>
            </a:extLst>
          </p:cNvPr>
          <p:cNvSpPr/>
          <p:nvPr/>
        </p:nvSpPr>
        <p:spPr bwMode="auto">
          <a:xfrm rot="5400000">
            <a:off x="4255260" y="4971989"/>
            <a:ext cx="341633" cy="2304000"/>
          </a:xfrm>
          <a:prstGeom prst="rightBrace">
            <a:avLst/>
          </a:prstGeom>
          <a:noFill/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Blip>
                <a:blip r:embed="rId3"/>
              </a:buBlip>
              <a:tabLst/>
            </a:pPr>
            <a:endParaRPr kumimoji="0" lang="en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010AA8F-0E1D-4A52-91F1-B5983FE9362A}"/>
              </a:ext>
            </a:extLst>
          </p:cNvPr>
          <p:cNvSpPr txBox="1"/>
          <p:nvPr/>
        </p:nvSpPr>
        <p:spPr>
          <a:xfrm>
            <a:off x="3861749" y="6331190"/>
            <a:ext cx="1009677" cy="291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8.5 </a:t>
            </a:r>
            <a:r>
              <a:rPr lang="en-US" sz="14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db</a:t>
            </a:r>
            <a:endParaRPr lang="en-NL" sz="1400" b="1" dirty="0">
              <a:solidFill>
                <a:srgbClr val="00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318206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defTabSz="873125">
              <a:defRPr/>
            </a:pPr>
            <a:fld id="{69FCD495-384A-409C-9D02-7DC2C5AC2481}" type="datetime4">
              <a:rPr lang="en-US">
                <a:latin typeface="+mn-lt"/>
              </a:rPr>
              <a:pPr defTabSz="873125">
                <a:defRPr/>
              </a:pPr>
              <a:t>September 16, 2020</a:t>
            </a:fld>
            <a:endParaRPr lang="en-US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73125">
              <a:defRPr/>
            </a:pPr>
            <a:r>
              <a:rPr lang="en-US">
                <a:latin typeface="+mn-lt"/>
              </a:rPr>
              <a:t>Antonio Pellegrino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73125">
              <a:defRPr/>
            </a:pPr>
            <a:fld id="{B034208A-8737-4BFD-AF5B-9D0FD1F206A9}" type="slidenum">
              <a:rPr lang="en-US">
                <a:latin typeface="+mn-lt"/>
              </a:rPr>
              <a:pPr defTabSz="873125">
                <a:defRPr/>
              </a:pPr>
              <a:t>11</a:t>
            </a:fld>
            <a:endParaRPr lang="en-US">
              <a:latin typeface="+mn-lt"/>
            </a:endParaRPr>
          </a:p>
        </p:txBody>
      </p:sp>
      <p:sp>
        <p:nvSpPr>
          <p:cNvPr id="953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>
                <a:latin typeface="Comic Sans MS" pitchFamily="66" charset="0"/>
                <a:cs typeface="Times New Roman" pitchFamily="18" charset="0"/>
              </a:rPr>
              <a:t>Next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C67388-FDA7-4234-905E-3114FDC07C2D}"/>
              </a:ext>
            </a:extLst>
          </p:cNvPr>
          <p:cNvSpPr txBox="1"/>
          <p:nvPr/>
        </p:nvSpPr>
        <p:spPr>
          <a:xfrm>
            <a:off x="170506" y="1459230"/>
            <a:ext cx="8839199" cy="46043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charset="0"/>
              <a:buChar char="•"/>
            </a:pP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85750" indent="-285750" algn="l">
              <a:buClrTx/>
              <a:buFont typeface="Courier New" panose="02070309020205020404" pitchFamily="49" charset="0"/>
              <a:buChar char="o"/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to buy extra fiber network components, I need to know:</a:t>
            </a:r>
          </a:p>
          <a:p>
            <a:pPr marL="742950" lvl="1" indent="-285750" algn="l">
              <a:buClrTx/>
              <a:buFont typeface="Arial" charset="0"/>
              <a:buChar char="•"/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 exact optical connection configuration of each FPGA card (i.e. how many MPO8/12/24/48 they have)</a:t>
            </a:r>
          </a:p>
          <a:p>
            <a:pPr marL="742950" lvl="1" indent="-285750" algn="l">
              <a:buClrTx/>
              <a:buFont typeface="Arial" charset="0"/>
              <a:buChar char="•"/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FLX Users and use cases. In my count, I see:</a:t>
            </a:r>
          </a:p>
          <a:p>
            <a:pPr marL="1200150" lvl="2" indent="-285750" algn="l">
              <a:buClrTx/>
              <a:buFont typeface="Arial" charset="0"/>
              <a:buChar char="•"/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Loop-back</a:t>
            </a:r>
          </a:p>
          <a:p>
            <a:pPr marL="1200150" lvl="2" indent="-285750" algn="l">
              <a:buClrTx/>
              <a:buFont typeface="Arial" charset="0"/>
              <a:buChar char="•"/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VLDB Henk</a:t>
            </a:r>
          </a:p>
          <a:p>
            <a:pPr marL="1200150" lvl="2" indent="-285750" algn="l">
              <a:buClrTx/>
              <a:buFont typeface="Arial" charset="0"/>
              <a:buChar char="•"/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VLDB JJ</a:t>
            </a:r>
          </a:p>
          <a:p>
            <a:pPr marL="1200150" lvl="2" indent="-285750" algn="l">
              <a:buClrTx/>
              <a:buFont typeface="Arial" charset="0"/>
              <a:buChar char="•"/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Forthcoming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ITk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-strips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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VLDB+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 FELIX (JJ)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200150" lvl="2" indent="-285750" algn="l">
              <a:buClrTx/>
              <a:buFont typeface="Arial" charset="0"/>
              <a:buChar char="•"/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Forthcoming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ITk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-pixel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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VLDB+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 FELIX (JJ)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200150" lvl="2" indent="-285750" algn="l">
              <a:buClrTx/>
              <a:buFont typeface="Arial" charset="0"/>
              <a:buChar char="•"/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FLX MROD</a:t>
            </a:r>
          </a:p>
          <a:p>
            <a:pPr marL="1200150" lvl="2" indent="-285750" algn="l">
              <a:buClrTx/>
              <a:buFont typeface="Arial" charset="0"/>
              <a:buChar char="•"/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FELIG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 FELIX</a:t>
            </a:r>
          </a:p>
          <a:p>
            <a:pPr marL="1200150" lvl="2" indent="-285750" algn="l">
              <a:buClrTx/>
              <a:buFont typeface="Arial" charset="0"/>
              <a:buChar char="•"/>
            </a:pP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Bas’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mezzanine  FELIX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742950" lvl="1" indent="-285750" algn="l">
              <a:buClrTx/>
              <a:buFont typeface="Arial" charset="0"/>
              <a:buChar char="•"/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TTC users and use cases</a:t>
            </a:r>
          </a:p>
          <a:p>
            <a:pPr marL="1200150" lvl="2" indent="-285750" algn="l">
              <a:buClrTx/>
              <a:buFont typeface="Arial" charset="0"/>
              <a:buChar char="•"/>
            </a:pP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With one or two cheap extra ST fanouts, we can have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TTCvi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Topo and future-Zinc simultaneously in use</a:t>
            </a:r>
          </a:p>
        </p:txBody>
      </p:sp>
    </p:spTree>
    <p:extLst>
      <p:ext uri="{BB962C8B-B14F-4D97-AF65-F5344CB8AC3E}">
        <p14:creationId xmlns:p14="http://schemas.microsoft.com/office/powerpoint/2010/main" val="3999595183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defTabSz="873125">
              <a:defRPr/>
            </a:pPr>
            <a:fld id="{69FCD495-384A-409C-9D02-7DC2C5AC2481}" type="datetime4">
              <a:rPr lang="en-US">
                <a:latin typeface="+mn-lt"/>
              </a:rPr>
              <a:pPr defTabSz="873125">
                <a:defRPr/>
              </a:pPr>
              <a:t>September 16, 2020</a:t>
            </a:fld>
            <a:endParaRPr lang="en-US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73125">
              <a:defRPr/>
            </a:pPr>
            <a:r>
              <a:rPr lang="en-US">
                <a:latin typeface="+mn-lt"/>
              </a:rPr>
              <a:t>Antonio Pellegrino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73125">
              <a:defRPr/>
            </a:pPr>
            <a:fld id="{B034208A-8737-4BFD-AF5B-9D0FD1F206A9}" type="slidenum">
              <a:rPr lang="en-US">
                <a:latin typeface="+mn-lt"/>
              </a:rPr>
              <a:pPr defTabSz="873125">
                <a:defRPr/>
              </a:pPr>
              <a:t>1</a:t>
            </a:fld>
            <a:endParaRPr lang="en-US">
              <a:latin typeface="+mn-lt"/>
            </a:endParaRPr>
          </a:p>
        </p:txBody>
      </p:sp>
      <p:sp>
        <p:nvSpPr>
          <p:cNvPr id="953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>
                <a:latin typeface="Comic Sans MS" pitchFamily="66" charset="0"/>
                <a:cs typeface="Times New Roman" pitchFamily="18" charset="0"/>
              </a:rPr>
              <a:t>Useful Links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193B55-23FF-4DE3-90CA-4C8CB476FBC4}"/>
              </a:ext>
            </a:extLst>
          </p:cNvPr>
          <p:cNvSpPr txBox="1"/>
          <p:nvPr/>
        </p:nvSpPr>
        <p:spPr>
          <a:xfrm>
            <a:off x="0" y="990600"/>
            <a:ext cx="8305800" cy="67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ClrTx/>
              <a:buFont typeface="Courier New" panose="02070309020205020404" pitchFamily="49" charset="0"/>
              <a:buChar char="o"/>
            </a:pP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Nikhef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Redmine 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  <a:hlinkClick r:id="rId2"/>
              </a:rPr>
              <a:t>https://redmine.nikhef.nl/et/projects/atlas-felix/wiki/Atlas_setup_in_H148</a:t>
            </a: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742950" lvl="1" indent="-285750" algn="l">
              <a:buClrTx/>
              <a:buFont typeface="Arial" panose="020B0604020202020204" pitchFamily="34" charset="0"/>
              <a:buChar char="•"/>
            </a:pPr>
            <a:r>
              <a:rPr lang="en-US" b="1" dirty="0">
                <a:cs typeface="Courier New" panose="02070309020205020404" pitchFamily="49" charset="0"/>
              </a:rPr>
              <a:t>Kept up to date by Frans</a:t>
            </a:r>
            <a:endParaRPr lang="x-none" b="1" dirty="0">
              <a:cs typeface="Courier New" panose="02070309020205020404" pitchFamily="49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64FFEE-0821-49A1-9BFF-46D0BBF06418}"/>
              </a:ext>
            </a:extLst>
          </p:cNvPr>
          <p:cNvSpPr txBox="1"/>
          <p:nvPr/>
        </p:nvSpPr>
        <p:spPr>
          <a:xfrm>
            <a:off x="0" y="2438400"/>
            <a:ext cx="9144000" cy="67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ClrTx/>
              <a:buFont typeface="Courier New" panose="02070309020205020404" pitchFamily="49" charset="0"/>
              <a:buChar char="o"/>
            </a:pP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Jos’public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page </a:t>
            </a:r>
            <a:r>
              <a:rPr lang="en-US" sz="1400" dirty="0">
                <a:hlinkClick r:id="rId3"/>
              </a:rPr>
              <a:t>https://www.nikhef.nl/~i73/Testlab.html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742950" lvl="1" indent="-285750" algn="l">
              <a:buClrTx/>
              <a:buFont typeface="Arial" panose="020B0604020202020204" pitchFamily="34" charset="0"/>
              <a:buChar char="•"/>
            </a:pPr>
            <a:r>
              <a:rPr lang="en-US" b="1" dirty="0">
                <a:cs typeface="Courier New" panose="02070309020205020404" pitchFamily="49" charset="0"/>
              </a:rPr>
              <a:t>Kept up to date by Jos</a:t>
            </a:r>
            <a:endParaRPr lang="x-none" b="1" dirty="0">
              <a:cs typeface="Courier New" panose="02070309020205020404" pitchFamily="49" charset="0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defTabSz="873125">
              <a:defRPr/>
            </a:pPr>
            <a:fld id="{69FCD495-384A-409C-9D02-7DC2C5AC2481}" type="datetime4">
              <a:rPr lang="en-US">
                <a:latin typeface="+mn-lt"/>
              </a:rPr>
              <a:pPr defTabSz="873125">
                <a:defRPr/>
              </a:pPr>
              <a:t>September 16, 2020</a:t>
            </a:fld>
            <a:endParaRPr lang="en-US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73125">
              <a:defRPr/>
            </a:pPr>
            <a:r>
              <a:rPr lang="en-US">
                <a:latin typeface="+mn-lt"/>
              </a:rPr>
              <a:t>Antonio Pellegrino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73125">
              <a:defRPr/>
            </a:pPr>
            <a:fld id="{B034208A-8737-4BFD-AF5B-9D0FD1F206A9}" type="slidenum">
              <a:rPr lang="en-US">
                <a:latin typeface="+mn-lt"/>
              </a:rPr>
              <a:pPr defTabSz="873125">
                <a:defRPr/>
              </a:pPr>
              <a:t>2</a:t>
            </a:fld>
            <a:endParaRPr lang="en-US">
              <a:latin typeface="+mn-lt"/>
            </a:endParaRPr>
          </a:p>
        </p:txBody>
      </p:sp>
      <p:sp>
        <p:nvSpPr>
          <p:cNvPr id="9533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609600"/>
          </a:xfrm>
        </p:spPr>
        <p:txBody>
          <a:bodyPr/>
          <a:lstStyle/>
          <a:p>
            <a:pPr>
              <a:defRPr/>
            </a:pPr>
            <a:r>
              <a:rPr lang="en-GB" dirty="0">
                <a:latin typeface="Comic Sans MS" pitchFamily="66" charset="0"/>
                <a:cs typeface="Times New Roman" pitchFamily="18" charset="0"/>
              </a:rPr>
              <a:t>Optical Breakout Panels MPO</a:t>
            </a:r>
            <a:r>
              <a:rPr lang="en-GB" dirty="0">
                <a:latin typeface="Comic Sans MS" pitchFamily="66" charset="0"/>
                <a:cs typeface="Times New Roman" pitchFamily="18" charset="0"/>
                <a:sym typeface="Symbol" panose="05050102010706020507" pitchFamily="18" charset="2"/>
              </a:rPr>
              <a:t></a:t>
            </a:r>
            <a:r>
              <a:rPr lang="en-GB" dirty="0">
                <a:latin typeface="Comic Sans MS" pitchFamily="66" charset="0"/>
                <a:cs typeface="Times New Roman" pitchFamily="18" charset="0"/>
              </a:rPr>
              <a:t>LC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6BB705-0C33-4DCB-8D5D-EA066D0B8D4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2" b="5556"/>
          <a:stretch/>
        </p:blipFill>
        <p:spPr>
          <a:xfrm>
            <a:off x="0" y="838200"/>
            <a:ext cx="9144000" cy="56388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9D9C393-4F84-4B17-BAD3-5B0B2ED6CF4A}"/>
              </a:ext>
            </a:extLst>
          </p:cNvPr>
          <p:cNvSpPr txBox="1"/>
          <p:nvPr/>
        </p:nvSpPr>
        <p:spPr>
          <a:xfrm>
            <a:off x="1219200" y="2590800"/>
            <a:ext cx="7200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4000" b="1" dirty="0">
                <a:solidFill>
                  <a:srgbClr val="FFFF00"/>
                </a:solidFill>
              </a:rPr>
              <a:t>1.</a:t>
            </a:r>
            <a:endParaRPr lang="en-NL" sz="4000" b="1" dirty="0">
              <a:solidFill>
                <a:srgbClr val="FFFF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5007E5-EC19-431E-8936-563F33160932}"/>
              </a:ext>
            </a:extLst>
          </p:cNvPr>
          <p:cNvSpPr txBox="1"/>
          <p:nvPr/>
        </p:nvSpPr>
        <p:spPr>
          <a:xfrm>
            <a:off x="1219200" y="3389531"/>
            <a:ext cx="7200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4000" b="1" dirty="0">
                <a:solidFill>
                  <a:srgbClr val="FFFF00"/>
                </a:solidFill>
              </a:rPr>
              <a:t>2.</a:t>
            </a:r>
            <a:endParaRPr lang="en-NL" sz="4000" b="1" dirty="0">
              <a:solidFill>
                <a:srgbClr val="FFFF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7313EA2-8E5A-475C-AE78-D81B1FEEFFAA}"/>
              </a:ext>
            </a:extLst>
          </p:cNvPr>
          <p:cNvSpPr txBox="1"/>
          <p:nvPr/>
        </p:nvSpPr>
        <p:spPr>
          <a:xfrm>
            <a:off x="838200" y="4306669"/>
            <a:ext cx="7200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4000" b="1" dirty="0">
                <a:solidFill>
                  <a:srgbClr val="FFFF00"/>
                </a:solidFill>
              </a:rPr>
              <a:t>3.</a:t>
            </a:r>
            <a:endParaRPr lang="en-NL" sz="4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9970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>
            <a:extLst>
              <a:ext uri="{FF2B5EF4-FFF2-40B4-BE49-F238E27FC236}">
                <a16:creationId xmlns:a16="http://schemas.microsoft.com/office/drawing/2014/main" id="{7A0D1950-1B4F-4742-9425-C07D4FA2CA7A}"/>
              </a:ext>
            </a:extLst>
          </p:cNvPr>
          <p:cNvSpPr txBox="1"/>
          <p:nvPr/>
        </p:nvSpPr>
        <p:spPr>
          <a:xfrm>
            <a:off x="1" y="718268"/>
            <a:ext cx="91440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sz="2400" b="1" dirty="0">
                <a:solidFill>
                  <a:srgbClr val="FF0000"/>
                </a:solidFill>
              </a:rPr>
              <a:t>MPO side: 48</a:t>
            </a:r>
            <a:r>
              <a:rPr lang="en-US" sz="2400" b="1" dirty="0">
                <a:solidFill>
                  <a:srgbClr val="FF0000"/>
                </a:solidFill>
                <a:sym typeface="Symbol" panose="05050102010706020507" pitchFamily="18" charset="2"/>
              </a:rPr>
              <a:t> Tx/Rx-crossed to TURANO Prime FLX-712</a:t>
            </a:r>
            <a:endParaRPr lang="en-NL" sz="2400" b="1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defTabSz="873125">
              <a:defRPr/>
            </a:pPr>
            <a:fld id="{69FCD495-384A-409C-9D02-7DC2C5AC2481}" type="datetime4">
              <a:rPr lang="en-US">
                <a:latin typeface="+mn-lt"/>
              </a:rPr>
              <a:pPr defTabSz="873125">
                <a:defRPr/>
              </a:pPr>
              <a:t>September 16, 2020</a:t>
            </a:fld>
            <a:endParaRPr lang="en-US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73125">
              <a:defRPr/>
            </a:pPr>
            <a:r>
              <a:rPr lang="en-US">
                <a:latin typeface="+mn-lt"/>
              </a:rPr>
              <a:t>Antonio Pellegrino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73125">
              <a:defRPr/>
            </a:pPr>
            <a:fld id="{B034208A-8737-4BFD-AF5B-9D0FD1F206A9}" type="slidenum">
              <a:rPr lang="en-US">
                <a:latin typeface="+mn-lt"/>
              </a:rPr>
              <a:pPr defTabSz="873125">
                <a:defRPr/>
              </a:pPr>
              <a:t>3</a:t>
            </a:fld>
            <a:endParaRPr lang="en-US">
              <a:latin typeface="+mn-lt"/>
            </a:endParaRPr>
          </a:p>
        </p:txBody>
      </p:sp>
      <p:sp>
        <p:nvSpPr>
          <p:cNvPr id="9533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609600"/>
          </a:xfrm>
        </p:spPr>
        <p:txBody>
          <a:bodyPr/>
          <a:lstStyle/>
          <a:p>
            <a:pPr>
              <a:defRPr/>
            </a:pPr>
            <a:r>
              <a:rPr lang="en-GB" dirty="0">
                <a:latin typeface="Comic Sans MS" pitchFamily="66" charset="0"/>
                <a:cs typeface="Times New Roman" pitchFamily="18" charset="0"/>
              </a:rPr>
              <a:t>MPO</a:t>
            </a:r>
            <a:r>
              <a:rPr lang="en-GB" dirty="0">
                <a:latin typeface="Comic Sans MS" pitchFamily="66" charset="0"/>
                <a:cs typeface="Times New Roman" pitchFamily="18" charset="0"/>
                <a:sym typeface="Symbol" panose="05050102010706020507" pitchFamily="18" charset="2"/>
              </a:rPr>
              <a:t></a:t>
            </a:r>
            <a:r>
              <a:rPr lang="en-GB" dirty="0">
                <a:latin typeface="Comic Sans MS" pitchFamily="66" charset="0"/>
                <a:cs typeface="Times New Roman" pitchFamily="18" charset="0"/>
              </a:rPr>
              <a:t>LC PP 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6BB705-0C33-4DCB-8D5D-EA066D0B8D4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78" b="51111"/>
          <a:stretch/>
        </p:blipFill>
        <p:spPr>
          <a:xfrm>
            <a:off x="0" y="1143000"/>
            <a:ext cx="9144000" cy="762000"/>
          </a:xfrm>
          <a:prstGeom prst="rect">
            <a:avLst/>
          </a:prstGeom>
        </p:spPr>
      </p:pic>
      <p:sp>
        <p:nvSpPr>
          <p:cNvPr id="2" name="Left Brace 1">
            <a:extLst>
              <a:ext uri="{FF2B5EF4-FFF2-40B4-BE49-F238E27FC236}">
                <a16:creationId xmlns:a16="http://schemas.microsoft.com/office/drawing/2014/main" id="{092D6716-4319-45A3-9364-0EFD2A60FA2C}"/>
              </a:ext>
            </a:extLst>
          </p:cNvPr>
          <p:cNvSpPr/>
          <p:nvPr/>
        </p:nvSpPr>
        <p:spPr bwMode="auto">
          <a:xfrm rot="16200000">
            <a:off x="2895600" y="1676400"/>
            <a:ext cx="533400" cy="990600"/>
          </a:xfrm>
          <a:prstGeom prst="leftBrac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SzPct val="75000"/>
              <a:buNone/>
              <a:tabLst/>
            </a:pPr>
            <a:endParaRPr kumimoji="0" lang="en-NL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pic>
        <p:nvPicPr>
          <p:cNvPr id="1026" name="Picture 2" descr="1m 12 Fibers MTP to LC Cable, QSFP to 6 LC Single Mode Breakout Cable, MPO Compatible, Type A">
            <a:extLst>
              <a:ext uri="{FF2B5EF4-FFF2-40B4-BE49-F238E27FC236}">
                <a16:creationId xmlns:a16="http://schemas.microsoft.com/office/drawing/2014/main" id="{332DEA2C-DB55-4070-BCFE-567673FC62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133600" y="2477148"/>
            <a:ext cx="1781175" cy="178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7822AD8-8A0F-4CA3-8BC0-0EAFDCC35EA6}"/>
              </a:ext>
            </a:extLst>
          </p:cNvPr>
          <p:cNvSpPr/>
          <p:nvPr/>
        </p:nvSpPr>
        <p:spPr>
          <a:xfrm rot="16200000">
            <a:off x="1261662" y="3245092"/>
            <a:ext cx="2362200" cy="2916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400" b="1" dirty="0">
                <a:solidFill>
                  <a:srgbClr val="2323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MTP to 6 LC Duplex</a:t>
            </a:r>
            <a:endParaRPr lang="en-NL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526363-6091-4A8F-A6E7-AAD67613F749}"/>
              </a:ext>
            </a:extLst>
          </p:cNvPr>
          <p:cNvSpPr txBox="1"/>
          <p:nvPr/>
        </p:nvSpPr>
        <p:spPr>
          <a:xfrm>
            <a:off x="2689692" y="2828575"/>
            <a:ext cx="978153" cy="881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92075" indent="-92075" algn="l">
              <a:buClrTx/>
              <a:buFont typeface="Arial" panose="020B0604020202020204" pitchFamily="34" charset="0"/>
              <a:buChar char="•"/>
            </a:pPr>
            <a:r>
              <a:rPr lang="en-US" sz="900" b="1" dirty="0"/>
              <a:t>1-9</a:t>
            </a:r>
          </a:p>
          <a:p>
            <a:pPr marL="92075" indent="-92075" algn="l">
              <a:buClrTx/>
              <a:buFont typeface="Arial" panose="020B0604020202020204" pitchFamily="34" charset="0"/>
              <a:buChar char="•"/>
            </a:pPr>
            <a:r>
              <a:rPr lang="en-US" sz="900" b="1" dirty="0"/>
              <a:t>2-10</a:t>
            </a:r>
          </a:p>
          <a:p>
            <a:pPr marL="92075" indent="-92075" algn="l">
              <a:buClrTx/>
              <a:buFont typeface="Arial" panose="020B0604020202020204" pitchFamily="34" charset="0"/>
              <a:buChar char="•"/>
            </a:pPr>
            <a:r>
              <a:rPr lang="en-US" sz="900" b="1" dirty="0"/>
              <a:t>3-11</a:t>
            </a:r>
          </a:p>
          <a:p>
            <a:pPr marL="92075" indent="-92075" algn="l">
              <a:buClrTx/>
              <a:buFont typeface="Arial" panose="020B0604020202020204" pitchFamily="34" charset="0"/>
              <a:buChar char="•"/>
            </a:pPr>
            <a:r>
              <a:rPr lang="en-US" sz="900" b="1" dirty="0"/>
              <a:t>4-12</a:t>
            </a:r>
          </a:p>
          <a:p>
            <a:pPr marL="92075" indent="-92075" algn="l">
              <a:buClrTx/>
              <a:buFont typeface="Arial" panose="020B0604020202020204" pitchFamily="34" charset="0"/>
              <a:buChar char="•"/>
            </a:pPr>
            <a:r>
              <a:rPr lang="en-US" sz="900" b="1" dirty="0"/>
              <a:t>5,6,7,8 </a:t>
            </a:r>
            <a:r>
              <a:rPr lang="en-US" sz="900" b="1" dirty="0" err="1"/>
              <a:t>n.u</a:t>
            </a:r>
            <a:r>
              <a:rPr lang="en-US" sz="900" b="1" dirty="0"/>
              <a:t>.</a:t>
            </a:r>
            <a:endParaRPr lang="en-NL" sz="900" b="1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51DB537-15E0-4422-AD86-AD2CC5F81EF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21" r="3333" b="39631"/>
          <a:stretch/>
        </p:blipFill>
        <p:spPr>
          <a:xfrm rot="5400000" flipV="1">
            <a:off x="2388038" y="5070687"/>
            <a:ext cx="1981200" cy="43267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67E84AD-E417-4623-A5C9-C5F2185BF006}"/>
              </a:ext>
            </a:extLst>
          </p:cNvPr>
          <p:cNvSpPr/>
          <p:nvPr/>
        </p:nvSpPr>
        <p:spPr>
          <a:xfrm rot="16200000">
            <a:off x="1700198" y="5148551"/>
            <a:ext cx="2438399" cy="4293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Unplugged 40GB QSFP+ Fiber-Optics Transceiver</a:t>
            </a:r>
            <a:endParaRPr lang="en-NL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9" name="Left Brace 18">
            <a:extLst>
              <a:ext uri="{FF2B5EF4-FFF2-40B4-BE49-F238E27FC236}">
                <a16:creationId xmlns:a16="http://schemas.microsoft.com/office/drawing/2014/main" id="{C860CAFA-20EA-4EBA-8AF2-04170EEF9938}"/>
              </a:ext>
            </a:extLst>
          </p:cNvPr>
          <p:cNvSpPr/>
          <p:nvPr/>
        </p:nvSpPr>
        <p:spPr bwMode="auto">
          <a:xfrm rot="16200000">
            <a:off x="4180755" y="1676401"/>
            <a:ext cx="533400" cy="990600"/>
          </a:xfrm>
          <a:prstGeom prst="leftBrac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SzPct val="75000"/>
              <a:buNone/>
              <a:tabLst/>
            </a:pPr>
            <a:endParaRPr kumimoji="0" lang="en-NL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pic>
        <p:nvPicPr>
          <p:cNvPr id="20" name="Picture 2" descr="1m 12 Fibers MTP to LC Cable, QSFP to 6 LC Single Mode Breakout Cable, MPO Compatible, Type A">
            <a:extLst>
              <a:ext uri="{FF2B5EF4-FFF2-40B4-BE49-F238E27FC236}">
                <a16:creationId xmlns:a16="http://schemas.microsoft.com/office/drawing/2014/main" id="{937D1DED-9898-4676-9C30-74AF4BCDCB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476625" y="2477149"/>
            <a:ext cx="1781175" cy="178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4B3A45D-CD6B-4423-BA2D-0241ED379A89}"/>
              </a:ext>
            </a:extLst>
          </p:cNvPr>
          <p:cNvSpPr txBox="1"/>
          <p:nvPr/>
        </p:nvSpPr>
        <p:spPr>
          <a:xfrm>
            <a:off x="3974847" y="2828576"/>
            <a:ext cx="978153" cy="881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92075" indent="-92075" algn="l">
              <a:buClrTx/>
              <a:buFont typeface="Arial" panose="020B0604020202020204" pitchFamily="34" charset="0"/>
              <a:buChar char="•"/>
            </a:pPr>
            <a:r>
              <a:rPr lang="en-US" sz="900" b="1" dirty="0"/>
              <a:t>1-9</a:t>
            </a:r>
          </a:p>
          <a:p>
            <a:pPr marL="92075" indent="-92075" algn="l">
              <a:buClrTx/>
              <a:buFont typeface="Arial" panose="020B0604020202020204" pitchFamily="34" charset="0"/>
              <a:buChar char="•"/>
            </a:pPr>
            <a:r>
              <a:rPr lang="en-US" sz="900" b="1" dirty="0"/>
              <a:t>2-10</a:t>
            </a:r>
          </a:p>
          <a:p>
            <a:pPr marL="92075" indent="-92075" algn="l">
              <a:buClrTx/>
              <a:buFont typeface="Arial" panose="020B0604020202020204" pitchFamily="34" charset="0"/>
              <a:buChar char="•"/>
            </a:pPr>
            <a:r>
              <a:rPr lang="en-US" sz="900" b="1" dirty="0"/>
              <a:t>3-11</a:t>
            </a:r>
          </a:p>
          <a:p>
            <a:pPr marL="92075" indent="-92075" algn="l">
              <a:buClrTx/>
              <a:buFont typeface="Arial" panose="020B0604020202020204" pitchFamily="34" charset="0"/>
              <a:buChar char="•"/>
            </a:pPr>
            <a:r>
              <a:rPr lang="en-US" sz="900" b="1" dirty="0"/>
              <a:t>4-12</a:t>
            </a:r>
          </a:p>
          <a:p>
            <a:pPr marL="92075" indent="-92075" algn="l">
              <a:buClrTx/>
              <a:buFont typeface="Arial" panose="020B0604020202020204" pitchFamily="34" charset="0"/>
              <a:buChar char="•"/>
            </a:pPr>
            <a:r>
              <a:rPr lang="en-US" sz="900" b="1" dirty="0"/>
              <a:t>5,6,7,8 </a:t>
            </a:r>
            <a:r>
              <a:rPr lang="en-US" sz="900" b="1" dirty="0" err="1"/>
              <a:t>n.u</a:t>
            </a:r>
            <a:r>
              <a:rPr lang="en-US" sz="900" b="1" dirty="0"/>
              <a:t>.</a:t>
            </a:r>
            <a:endParaRPr lang="en-NL" sz="900" b="1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5D8BD02-59D0-42FF-A0FF-A4C7BF8214B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21" r="3333" b="39631"/>
          <a:stretch/>
        </p:blipFill>
        <p:spPr>
          <a:xfrm rot="5400000" flipV="1">
            <a:off x="3673193" y="5070688"/>
            <a:ext cx="1981200" cy="432676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50EA0E43-15A8-4C68-A951-A780D1DA4939}"/>
              </a:ext>
            </a:extLst>
          </p:cNvPr>
          <p:cNvSpPr/>
          <p:nvPr/>
        </p:nvSpPr>
        <p:spPr>
          <a:xfrm rot="16200000">
            <a:off x="2985353" y="5148552"/>
            <a:ext cx="2438399" cy="4293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Unplugged 40GB QSFP+ Fiber-Optics Transceiver</a:t>
            </a:r>
            <a:endParaRPr lang="en-NL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5" name="Left Brace 24">
            <a:extLst>
              <a:ext uri="{FF2B5EF4-FFF2-40B4-BE49-F238E27FC236}">
                <a16:creationId xmlns:a16="http://schemas.microsoft.com/office/drawing/2014/main" id="{90FA7C96-54A9-4F7A-B5F2-4CAACDFB7BA3}"/>
              </a:ext>
            </a:extLst>
          </p:cNvPr>
          <p:cNvSpPr/>
          <p:nvPr/>
        </p:nvSpPr>
        <p:spPr bwMode="auto">
          <a:xfrm rot="16200000">
            <a:off x="5257800" y="1676400"/>
            <a:ext cx="533400" cy="990600"/>
          </a:xfrm>
          <a:prstGeom prst="leftBrac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SzPct val="75000"/>
              <a:buNone/>
              <a:tabLst/>
            </a:pPr>
            <a:endParaRPr kumimoji="0" lang="en-NL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pic>
        <p:nvPicPr>
          <p:cNvPr id="26" name="Picture 2" descr="1m 12 Fibers MTP to LC Cable, QSFP to 6 LC Single Mode Breakout Cable, MPO Compatible, Type A">
            <a:extLst>
              <a:ext uri="{FF2B5EF4-FFF2-40B4-BE49-F238E27FC236}">
                <a16:creationId xmlns:a16="http://schemas.microsoft.com/office/drawing/2014/main" id="{628E9601-F7D5-4773-8B41-ABC10392FD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572000" y="2477148"/>
            <a:ext cx="1781175" cy="178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B14C97B4-3112-4BB4-940A-6DDDD8D8F96E}"/>
              </a:ext>
            </a:extLst>
          </p:cNvPr>
          <p:cNvSpPr txBox="1"/>
          <p:nvPr/>
        </p:nvSpPr>
        <p:spPr>
          <a:xfrm>
            <a:off x="5128092" y="2828575"/>
            <a:ext cx="978153" cy="881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92075" indent="-92075" algn="l">
              <a:buClrTx/>
              <a:buFont typeface="Arial" panose="020B0604020202020204" pitchFamily="34" charset="0"/>
              <a:buChar char="•"/>
            </a:pPr>
            <a:r>
              <a:rPr lang="en-US" sz="900" b="1" dirty="0"/>
              <a:t>1-9</a:t>
            </a:r>
          </a:p>
          <a:p>
            <a:pPr marL="92075" indent="-92075" algn="l">
              <a:buClrTx/>
              <a:buFont typeface="Arial" panose="020B0604020202020204" pitchFamily="34" charset="0"/>
              <a:buChar char="•"/>
            </a:pPr>
            <a:r>
              <a:rPr lang="en-US" sz="900" b="1" dirty="0"/>
              <a:t>2-10</a:t>
            </a:r>
          </a:p>
          <a:p>
            <a:pPr marL="92075" indent="-92075" algn="l">
              <a:buClrTx/>
              <a:buFont typeface="Arial" panose="020B0604020202020204" pitchFamily="34" charset="0"/>
              <a:buChar char="•"/>
            </a:pPr>
            <a:r>
              <a:rPr lang="en-US" sz="900" b="1" dirty="0"/>
              <a:t>3-11</a:t>
            </a:r>
          </a:p>
          <a:p>
            <a:pPr marL="92075" indent="-92075" algn="l">
              <a:buClrTx/>
              <a:buFont typeface="Arial" panose="020B0604020202020204" pitchFamily="34" charset="0"/>
              <a:buChar char="•"/>
            </a:pPr>
            <a:r>
              <a:rPr lang="en-US" sz="900" b="1" dirty="0"/>
              <a:t>4-12</a:t>
            </a:r>
          </a:p>
          <a:p>
            <a:pPr marL="92075" indent="-92075" algn="l">
              <a:buClrTx/>
              <a:buFont typeface="Arial" panose="020B0604020202020204" pitchFamily="34" charset="0"/>
              <a:buChar char="•"/>
            </a:pPr>
            <a:r>
              <a:rPr lang="en-US" sz="900" b="1" dirty="0"/>
              <a:t>5,6,7,8 </a:t>
            </a:r>
            <a:r>
              <a:rPr lang="en-US" sz="900" b="1" dirty="0" err="1"/>
              <a:t>n.u</a:t>
            </a:r>
            <a:r>
              <a:rPr lang="en-US" sz="900" b="1" dirty="0"/>
              <a:t>.</a:t>
            </a:r>
            <a:endParaRPr lang="en-NL" sz="900" b="1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419436B9-2479-416C-A6A7-5A08C5E302E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21" r="3333" b="39631"/>
          <a:stretch/>
        </p:blipFill>
        <p:spPr>
          <a:xfrm rot="5400000" flipV="1">
            <a:off x="4826438" y="5070687"/>
            <a:ext cx="1981200" cy="432676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0737BA96-47AA-4812-83B4-633FBD0D53BD}"/>
              </a:ext>
            </a:extLst>
          </p:cNvPr>
          <p:cNvSpPr/>
          <p:nvPr/>
        </p:nvSpPr>
        <p:spPr>
          <a:xfrm rot="16200000">
            <a:off x="4138598" y="5148551"/>
            <a:ext cx="2438399" cy="4293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Unplugged 40GB QSFP+ Fiber-Optics Transceiver</a:t>
            </a:r>
            <a:endParaRPr lang="en-NL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C793D67-AB5E-4F36-88C7-434275AB9728}"/>
              </a:ext>
            </a:extLst>
          </p:cNvPr>
          <p:cNvSpPr/>
          <p:nvPr/>
        </p:nvSpPr>
        <p:spPr bwMode="auto">
          <a:xfrm>
            <a:off x="7924382" y="1995928"/>
            <a:ext cx="494072" cy="1859536"/>
          </a:xfrm>
          <a:custGeom>
            <a:avLst/>
            <a:gdLst>
              <a:gd name="connsiteX0" fmla="*/ 274482 w 494072"/>
              <a:gd name="connsiteY0" fmla="*/ 0 h 1859536"/>
              <a:gd name="connsiteX1" fmla="*/ 489635 w 494072"/>
              <a:gd name="connsiteY1" fmla="*/ 637775 h 1859536"/>
              <a:gd name="connsiteX2" fmla="*/ 97749 w 494072"/>
              <a:gd name="connsiteY2" fmla="*/ 891348 h 1859536"/>
              <a:gd name="connsiteX3" fmla="*/ 5541 w 494072"/>
              <a:gd name="connsiteY3" fmla="*/ 1244813 h 1859536"/>
              <a:gd name="connsiteX4" fmla="*/ 213010 w 494072"/>
              <a:gd name="connsiteY4" fmla="*/ 1613647 h 1859536"/>
              <a:gd name="connsiteX5" fmla="*/ 236062 w 494072"/>
              <a:gd name="connsiteY5" fmla="*/ 1859536 h 18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4072" h="1859536">
                <a:moveTo>
                  <a:pt x="274482" y="0"/>
                </a:moveTo>
                <a:cubicBezTo>
                  <a:pt x="396786" y="244608"/>
                  <a:pt x="519090" y="489217"/>
                  <a:pt x="489635" y="637775"/>
                </a:cubicBezTo>
                <a:cubicBezTo>
                  <a:pt x="460180" y="786333"/>
                  <a:pt x="178431" y="790175"/>
                  <a:pt x="97749" y="891348"/>
                </a:cubicBezTo>
                <a:cubicBezTo>
                  <a:pt x="17067" y="992521"/>
                  <a:pt x="-13669" y="1124430"/>
                  <a:pt x="5541" y="1244813"/>
                </a:cubicBezTo>
                <a:cubicBezTo>
                  <a:pt x="24751" y="1365196"/>
                  <a:pt x="174590" y="1511193"/>
                  <a:pt x="213010" y="1613647"/>
                </a:cubicBezTo>
                <a:cubicBezTo>
                  <a:pt x="251430" y="1716101"/>
                  <a:pt x="243746" y="1787818"/>
                  <a:pt x="236062" y="1859536"/>
                </a:cubicBezTo>
              </a:path>
            </a:pathLst>
          </a:custGeom>
          <a:noFill/>
          <a:ln w="19050" cap="flat" cmpd="sng" algn="ctr">
            <a:solidFill>
              <a:srgbClr val="00FF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Blip>
                <a:blip r:embed="rId5"/>
              </a:buBlip>
              <a:tabLst/>
            </a:pPr>
            <a:endParaRPr kumimoji="0" lang="en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D39864BD-F318-476A-BE6E-C768D181BFE0}"/>
              </a:ext>
            </a:extLst>
          </p:cNvPr>
          <p:cNvSpPr/>
          <p:nvPr/>
        </p:nvSpPr>
        <p:spPr bwMode="auto">
          <a:xfrm>
            <a:off x="8001000" y="2026664"/>
            <a:ext cx="494072" cy="1859536"/>
          </a:xfrm>
          <a:custGeom>
            <a:avLst/>
            <a:gdLst>
              <a:gd name="connsiteX0" fmla="*/ 274482 w 494072"/>
              <a:gd name="connsiteY0" fmla="*/ 0 h 1859536"/>
              <a:gd name="connsiteX1" fmla="*/ 489635 w 494072"/>
              <a:gd name="connsiteY1" fmla="*/ 637775 h 1859536"/>
              <a:gd name="connsiteX2" fmla="*/ 97749 w 494072"/>
              <a:gd name="connsiteY2" fmla="*/ 891348 h 1859536"/>
              <a:gd name="connsiteX3" fmla="*/ 5541 w 494072"/>
              <a:gd name="connsiteY3" fmla="*/ 1244813 h 1859536"/>
              <a:gd name="connsiteX4" fmla="*/ 213010 w 494072"/>
              <a:gd name="connsiteY4" fmla="*/ 1613647 h 1859536"/>
              <a:gd name="connsiteX5" fmla="*/ 236062 w 494072"/>
              <a:gd name="connsiteY5" fmla="*/ 1859536 h 18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4072" h="1859536">
                <a:moveTo>
                  <a:pt x="274482" y="0"/>
                </a:moveTo>
                <a:cubicBezTo>
                  <a:pt x="396786" y="244608"/>
                  <a:pt x="519090" y="489217"/>
                  <a:pt x="489635" y="637775"/>
                </a:cubicBezTo>
                <a:cubicBezTo>
                  <a:pt x="460180" y="786333"/>
                  <a:pt x="178431" y="790175"/>
                  <a:pt x="97749" y="891348"/>
                </a:cubicBezTo>
                <a:cubicBezTo>
                  <a:pt x="17067" y="992521"/>
                  <a:pt x="-13669" y="1124430"/>
                  <a:pt x="5541" y="1244813"/>
                </a:cubicBezTo>
                <a:cubicBezTo>
                  <a:pt x="24751" y="1365196"/>
                  <a:pt x="174590" y="1511193"/>
                  <a:pt x="213010" y="1613647"/>
                </a:cubicBezTo>
                <a:cubicBezTo>
                  <a:pt x="251430" y="1716101"/>
                  <a:pt x="243746" y="1787818"/>
                  <a:pt x="236062" y="1859536"/>
                </a:cubicBezTo>
              </a:path>
            </a:pathLst>
          </a:custGeom>
          <a:noFill/>
          <a:ln w="19050" cap="flat" cmpd="sng" algn="ctr">
            <a:solidFill>
              <a:srgbClr val="00FF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Blip>
                <a:blip r:embed="rId5"/>
              </a:buBlip>
              <a:tabLst/>
            </a:pPr>
            <a:endParaRPr kumimoji="0" lang="en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BDA3665-3569-49B2-B500-C9E46C878363}"/>
              </a:ext>
            </a:extLst>
          </p:cNvPr>
          <p:cNvSpPr txBox="1"/>
          <p:nvPr/>
        </p:nvSpPr>
        <p:spPr>
          <a:xfrm>
            <a:off x="7359631" y="3896445"/>
            <a:ext cx="1282737" cy="183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/>
              <a:t>This is the only one actually used, by JJ’s VLDB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118604483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defTabSz="873125">
              <a:defRPr/>
            </a:pPr>
            <a:fld id="{69FCD495-384A-409C-9D02-7DC2C5AC2481}" type="datetime4">
              <a:rPr lang="en-US">
                <a:latin typeface="+mn-lt"/>
              </a:rPr>
              <a:pPr defTabSz="873125">
                <a:defRPr/>
              </a:pPr>
              <a:t>September 16, 2020</a:t>
            </a:fld>
            <a:endParaRPr lang="en-US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73125">
              <a:defRPr/>
            </a:pPr>
            <a:r>
              <a:rPr lang="en-US">
                <a:latin typeface="+mn-lt"/>
              </a:rPr>
              <a:t>Antonio Pellegrino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73125">
              <a:defRPr/>
            </a:pPr>
            <a:fld id="{B034208A-8737-4BFD-AF5B-9D0FD1F206A9}" type="slidenum">
              <a:rPr lang="en-US">
                <a:latin typeface="+mn-lt"/>
              </a:rPr>
              <a:pPr defTabSz="873125">
                <a:defRPr/>
              </a:pPr>
              <a:t>4</a:t>
            </a:fld>
            <a:endParaRPr lang="en-US">
              <a:latin typeface="+mn-lt"/>
            </a:endParaRPr>
          </a:p>
        </p:txBody>
      </p:sp>
      <p:sp>
        <p:nvSpPr>
          <p:cNvPr id="9533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609600"/>
          </a:xfrm>
        </p:spPr>
        <p:txBody>
          <a:bodyPr/>
          <a:lstStyle/>
          <a:p>
            <a:pPr>
              <a:defRPr/>
            </a:pPr>
            <a:r>
              <a:rPr lang="en-GB" dirty="0">
                <a:latin typeface="Comic Sans MS" pitchFamily="66" charset="0"/>
                <a:cs typeface="Times New Roman" pitchFamily="18" charset="0"/>
              </a:rPr>
              <a:t>MPO</a:t>
            </a:r>
            <a:r>
              <a:rPr lang="en-GB" dirty="0">
                <a:latin typeface="Comic Sans MS" pitchFamily="66" charset="0"/>
                <a:cs typeface="Times New Roman" pitchFamily="18" charset="0"/>
                <a:sym typeface="Symbol" panose="05050102010706020507" pitchFamily="18" charset="2"/>
              </a:rPr>
              <a:t></a:t>
            </a:r>
            <a:r>
              <a:rPr lang="en-GB" dirty="0">
                <a:latin typeface="Comic Sans MS" pitchFamily="66" charset="0"/>
                <a:cs typeface="Times New Roman" pitchFamily="18" charset="0"/>
              </a:rPr>
              <a:t>LC PP 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BCFF86-6A5F-43C2-AC4A-76D0CC8506F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/>
          <a:stretch/>
        </p:blipFill>
        <p:spPr>
          <a:xfrm>
            <a:off x="549809" y="838200"/>
            <a:ext cx="3600000" cy="3375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EF80E93-4A89-4372-B2F7-112D7A79C11C}"/>
              </a:ext>
            </a:extLst>
          </p:cNvPr>
          <p:cNvSpPr/>
          <p:nvPr/>
        </p:nvSpPr>
        <p:spPr>
          <a:xfrm>
            <a:off x="4254500" y="1501063"/>
            <a:ext cx="4572000" cy="223061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buNone/>
            </a:pPr>
            <a:r>
              <a:rPr lang="en-US" sz="1400" b="1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Avago AFBR-83PDZ Fiber-Optic CXP Transceiver with 12 lanes in each direction for short-range multi-lane communication and interconnect (e.g. 100GbE and 12</a:t>
            </a:r>
            <a:r>
              <a:rPr lang="en-US" sz="1400" b="1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</a:t>
            </a:r>
            <a:r>
              <a:rPr lang="en-US" sz="1400" b="1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10G IB-QDR), each lane capable of operating at 10.3125 Gbps up to 100m (resp. 150m) using OM3 (resp. OM4) fiber (&gt;120Gbps aggregate bandwidth) over multimode fiber systems using a nominal wavelength of 850 nm. The optical interface uses a 24-fiber MPO connector.</a:t>
            </a:r>
            <a:endParaRPr lang="en-US" sz="1400" b="1" i="0" dirty="0">
              <a:solidFill>
                <a:srgbClr val="333333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79512B-235C-44E9-B184-B2A0296546F7}"/>
              </a:ext>
            </a:extLst>
          </p:cNvPr>
          <p:cNvSpPr txBox="1"/>
          <p:nvPr/>
        </p:nvSpPr>
        <p:spPr>
          <a:xfrm>
            <a:off x="1066801" y="4641300"/>
            <a:ext cx="7162799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sz="2400" b="1" dirty="0">
                <a:solidFill>
                  <a:srgbClr val="FF0000"/>
                </a:solidFill>
              </a:rPr>
              <a:t>MPO side: 2</a:t>
            </a:r>
            <a:r>
              <a:rPr lang="en-US" sz="2400" b="1" dirty="0">
                <a:solidFill>
                  <a:srgbClr val="FF0000"/>
                </a:solidFill>
                <a:sym typeface="Symbol" panose="05050102010706020507" pitchFamily="18" charset="2"/>
              </a:rPr>
              <a:t>12duplex to ARGOS HGT-710</a:t>
            </a:r>
            <a:endParaRPr lang="en-NL" sz="2400" b="1" dirty="0">
              <a:solidFill>
                <a:srgbClr val="FF000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79E3586-F9CD-4C3B-8E89-289337D19D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89" b="41111"/>
          <a:stretch/>
        </p:blipFill>
        <p:spPr>
          <a:xfrm>
            <a:off x="0" y="5098500"/>
            <a:ext cx="9144000" cy="6858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3EA19F2-A1B2-4FA0-9BC7-CEA9E4D3C64E}"/>
              </a:ext>
            </a:extLst>
          </p:cNvPr>
          <p:cNvSpPr txBox="1"/>
          <p:nvPr/>
        </p:nvSpPr>
        <p:spPr>
          <a:xfrm>
            <a:off x="3031513" y="5976068"/>
            <a:ext cx="3483646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400" b="1" dirty="0"/>
              <a:t>NO LC used anywhere</a:t>
            </a:r>
            <a:endParaRPr lang="en-NL" sz="2400" b="1" dirty="0"/>
          </a:p>
        </p:txBody>
      </p:sp>
    </p:spTree>
    <p:extLst>
      <p:ext uri="{BB962C8B-B14F-4D97-AF65-F5344CB8AC3E}">
        <p14:creationId xmlns:p14="http://schemas.microsoft.com/office/powerpoint/2010/main" val="283819705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>
            <a:extLst>
              <a:ext uri="{FF2B5EF4-FFF2-40B4-BE49-F238E27FC236}">
                <a16:creationId xmlns:a16="http://schemas.microsoft.com/office/drawing/2014/main" id="{7A0D1950-1B4F-4742-9425-C07D4FA2CA7A}"/>
              </a:ext>
            </a:extLst>
          </p:cNvPr>
          <p:cNvSpPr txBox="1"/>
          <p:nvPr/>
        </p:nvSpPr>
        <p:spPr>
          <a:xfrm>
            <a:off x="1" y="718268"/>
            <a:ext cx="91440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sz="2400" b="1" dirty="0">
                <a:solidFill>
                  <a:srgbClr val="FF0000"/>
                </a:solidFill>
              </a:rPr>
              <a:t>MPO side: (48</a:t>
            </a:r>
            <a:r>
              <a:rPr lang="en-US" sz="2400" b="1" dirty="0">
                <a:solidFill>
                  <a:srgbClr val="FF0000"/>
                </a:solidFill>
                <a:sym typeface="Symbol" panose="05050102010706020507" pitchFamily="18" charset="2"/>
              </a:rPr>
              <a:t> Tx/Rx-crossed?) to AGOGNA (BNL-712?)</a:t>
            </a:r>
            <a:endParaRPr lang="en-NL" sz="2400" b="1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defTabSz="873125">
              <a:defRPr/>
            </a:pPr>
            <a:fld id="{69FCD495-384A-409C-9D02-7DC2C5AC2481}" type="datetime4">
              <a:rPr lang="en-US">
                <a:latin typeface="+mn-lt"/>
              </a:rPr>
              <a:pPr defTabSz="873125">
                <a:defRPr/>
              </a:pPr>
              <a:t>September 16, 2020</a:t>
            </a:fld>
            <a:endParaRPr lang="en-US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73125">
              <a:defRPr/>
            </a:pPr>
            <a:r>
              <a:rPr lang="en-US">
                <a:latin typeface="+mn-lt"/>
              </a:rPr>
              <a:t>Antonio Pellegrino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73125">
              <a:defRPr/>
            </a:pPr>
            <a:fld id="{B034208A-8737-4BFD-AF5B-9D0FD1F206A9}" type="slidenum">
              <a:rPr lang="en-US">
                <a:latin typeface="+mn-lt"/>
              </a:rPr>
              <a:pPr defTabSz="873125">
                <a:defRPr/>
              </a:pPr>
              <a:t>5</a:t>
            </a:fld>
            <a:endParaRPr lang="en-US">
              <a:latin typeface="+mn-lt"/>
            </a:endParaRPr>
          </a:p>
        </p:txBody>
      </p:sp>
      <p:sp>
        <p:nvSpPr>
          <p:cNvPr id="9533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609600"/>
          </a:xfrm>
        </p:spPr>
        <p:txBody>
          <a:bodyPr/>
          <a:lstStyle/>
          <a:p>
            <a:pPr>
              <a:defRPr/>
            </a:pPr>
            <a:r>
              <a:rPr lang="en-GB" dirty="0">
                <a:latin typeface="Comic Sans MS" pitchFamily="66" charset="0"/>
                <a:cs typeface="Times New Roman" pitchFamily="18" charset="0"/>
              </a:rPr>
              <a:t>MPO</a:t>
            </a:r>
            <a:r>
              <a:rPr lang="en-GB" dirty="0">
                <a:latin typeface="Comic Sans MS" pitchFamily="66" charset="0"/>
                <a:cs typeface="Times New Roman" pitchFamily="18" charset="0"/>
                <a:sym typeface="Symbol" panose="05050102010706020507" pitchFamily="18" charset="2"/>
              </a:rPr>
              <a:t></a:t>
            </a:r>
            <a:r>
              <a:rPr lang="en-GB" dirty="0">
                <a:latin typeface="Comic Sans MS" pitchFamily="66" charset="0"/>
                <a:cs typeface="Times New Roman" pitchFamily="18" charset="0"/>
              </a:rPr>
              <a:t>LC PP 3-1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7D4DCA4-7DEF-4BEF-B970-A7EEC28D6CE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111" b="32222"/>
          <a:stretch/>
        </p:blipFill>
        <p:spPr>
          <a:xfrm>
            <a:off x="0" y="1143000"/>
            <a:ext cx="9144000" cy="457200"/>
          </a:xfrm>
          <a:prstGeom prst="rect">
            <a:avLst/>
          </a:prstGeom>
        </p:spPr>
      </p:pic>
      <p:sp>
        <p:nvSpPr>
          <p:cNvPr id="31" name="Left Brace 30">
            <a:extLst>
              <a:ext uri="{FF2B5EF4-FFF2-40B4-BE49-F238E27FC236}">
                <a16:creationId xmlns:a16="http://schemas.microsoft.com/office/drawing/2014/main" id="{7C0FE1DC-DB0E-45CA-9262-9AD1ED685230}"/>
              </a:ext>
            </a:extLst>
          </p:cNvPr>
          <p:cNvSpPr/>
          <p:nvPr/>
        </p:nvSpPr>
        <p:spPr bwMode="auto">
          <a:xfrm rot="16200000">
            <a:off x="1828800" y="1066800"/>
            <a:ext cx="533400" cy="1600200"/>
          </a:xfrm>
          <a:prstGeom prst="leftBrace">
            <a:avLst/>
          </a:prstGeom>
          <a:noFill/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SzPct val="75000"/>
              <a:buNone/>
              <a:tabLst/>
            </a:pPr>
            <a:endParaRPr kumimoji="0" lang="en-NL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B5E0247-B712-4854-B39B-DB69A4B7A5A1}"/>
              </a:ext>
            </a:extLst>
          </p:cNvPr>
          <p:cNvSpPr txBox="1"/>
          <p:nvPr/>
        </p:nvSpPr>
        <p:spPr>
          <a:xfrm>
            <a:off x="1295400" y="2187071"/>
            <a:ext cx="1517668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FFC000"/>
                </a:solidFill>
              </a:rPr>
              <a:t>Simplex connection from MROD LC Data Tx</a:t>
            </a:r>
            <a:endParaRPr lang="en-NL" dirty="0">
              <a:solidFill>
                <a:srgbClr val="FFC000"/>
              </a:solidFill>
            </a:endParaRPr>
          </a:p>
        </p:txBody>
      </p:sp>
      <p:sp>
        <p:nvSpPr>
          <p:cNvPr id="36" name="Left Brace 35">
            <a:extLst>
              <a:ext uri="{FF2B5EF4-FFF2-40B4-BE49-F238E27FC236}">
                <a16:creationId xmlns:a16="http://schemas.microsoft.com/office/drawing/2014/main" id="{0F832AC0-CDD1-48DD-8D35-4A25A11B8FE6}"/>
              </a:ext>
            </a:extLst>
          </p:cNvPr>
          <p:cNvSpPr/>
          <p:nvPr/>
        </p:nvSpPr>
        <p:spPr bwMode="auto">
          <a:xfrm rot="16200000">
            <a:off x="3106737" y="1667712"/>
            <a:ext cx="533400" cy="415925"/>
          </a:xfrm>
          <a:prstGeom prst="leftBrac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SzPct val="75000"/>
              <a:buNone/>
              <a:tabLst/>
            </a:pPr>
            <a:endParaRPr kumimoji="0" lang="en-NL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pic>
        <p:nvPicPr>
          <p:cNvPr id="2052" name="Picture 4" descr="Fiber Optic Loopback Adapter Cables for Sale - FS">
            <a:extLst>
              <a:ext uri="{FF2B5EF4-FFF2-40B4-BE49-F238E27FC236}">
                <a16:creationId xmlns:a16="http://schemas.microsoft.com/office/drawing/2014/main" id="{80205E7D-195C-4872-BA72-AE0F759A6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16800">
            <a:off x="3026784" y="2264981"/>
            <a:ext cx="792000" cy="7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Left Brace 37">
            <a:extLst>
              <a:ext uri="{FF2B5EF4-FFF2-40B4-BE49-F238E27FC236}">
                <a16:creationId xmlns:a16="http://schemas.microsoft.com/office/drawing/2014/main" id="{AC41BF3B-F0B6-4CE1-8C46-C63188A119BA}"/>
              </a:ext>
            </a:extLst>
          </p:cNvPr>
          <p:cNvSpPr/>
          <p:nvPr/>
        </p:nvSpPr>
        <p:spPr bwMode="auto">
          <a:xfrm rot="16200000">
            <a:off x="3525839" y="1773237"/>
            <a:ext cx="533400" cy="187327"/>
          </a:xfrm>
          <a:prstGeom prst="leftBrac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SzPct val="75000"/>
              <a:buNone/>
              <a:tabLst/>
            </a:pPr>
            <a:endParaRPr kumimoji="0" lang="en-NL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8FA78AB-A8B1-474B-8791-786674E57B99}"/>
              </a:ext>
            </a:extLst>
          </p:cNvPr>
          <p:cNvSpPr txBox="1"/>
          <p:nvPr/>
        </p:nvSpPr>
        <p:spPr>
          <a:xfrm rot="16200000">
            <a:off x="2974543" y="2773037"/>
            <a:ext cx="1673392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/>
              <a:t>Henk’s VLDB</a:t>
            </a:r>
            <a:endParaRPr lang="en-NL" dirty="0"/>
          </a:p>
        </p:txBody>
      </p:sp>
      <p:sp>
        <p:nvSpPr>
          <p:cNvPr id="41" name="Left Brace 40">
            <a:extLst>
              <a:ext uri="{FF2B5EF4-FFF2-40B4-BE49-F238E27FC236}">
                <a16:creationId xmlns:a16="http://schemas.microsoft.com/office/drawing/2014/main" id="{D0D2C3BF-F486-42A8-8413-1AB28612D785}"/>
              </a:ext>
            </a:extLst>
          </p:cNvPr>
          <p:cNvSpPr/>
          <p:nvPr/>
        </p:nvSpPr>
        <p:spPr bwMode="auto">
          <a:xfrm rot="16200000">
            <a:off x="3734783" y="1773237"/>
            <a:ext cx="533400" cy="187327"/>
          </a:xfrm>
          <a:prstGeom prst="leftBrac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SzPct val="75000"/>
              <a:buNone/>
              <a:tabLst/>
            </a:pPr>
            <a:endParaRPr kumimoji="0" lang="en-NL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92CDE68-C97F-4678-9D17-E312530A0AB3}"/>
              </a:ext>
            </a:extLst>
          </p:cNvPr>
          <p:cNvSpPr txBox="1"/>
          <p:nvPr/>
        </p:nvSpPr>
        <p:spPr>
          <a:xfrm rot="16200000">
            <a:off x="3664061" y="2292463"/>
            <a:ext cx="712243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/>
              <a:t>N.U.</a:t>
            </a:r>
            <a:endParaRPr lang="en-NL" dirty="0"/>
          </a:p>
        </p:txBody>
      </p:sp>
      <p:sp>
        <p:nvSpPr>
          <p:cNvPr id="43" name="Left Brace 42">
            <a:extLst>
              <a:ext uri="{FF2B5EF4-FFF2-40B4-BE49-F238E27FC236}">
                <a16:creationId xmlns:a16="http://schemas.microsoft.com/office/drawing/2014/main" id="{D3F1C217-0DBC-4BF3-930C-AC8BA641E982}"/>
              </a:ext>
            </a:extLst>
          </p:cNvPr>
          <p:cNvSpPr/>
          <p:nvPr/>
        </p:nvSpPr>
        <p:spPr bwMode="auto">
          <a:xfrm rot="16200000">
            <a:off x="4262168" y="1658938"/>
            <a:ext cx="533400" cy="415925"/>
          </a:xfrm>
          <a:prstGeom prst="leftBrac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SzPct val="75000"/>
              <a:buNone/>
              <a:tabLst/>
            </a:pPr>
            <a:endParaRPr kumimoji="0" lang="en-NL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pic>
        <p:nvPicPr>
          <p:cNvPr id="44" name="Picture 4" descr="Fiber Optic Loopback Adapter Cables for Sale - FS">
            <a:extLst>
              <a:ext uri="{FF2B5EF4-FFF2-40B4-BE49-F238E27FC236}">
                <a16:creationId xmlns:a16="http://schemas.microsoft.com/office/drawing/2014/main" id="{CD0BEE7E-7A60-472C-8C0D-41229BDE69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16800">
            <a:off x="4182215" y="2256207"/>
            <a:ext cx="792000" cy="7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Left Brace 44">
            <a:extLst>
              <a:ext uri="{FF2B5EF4-FFF2-40B4-BE49-F238E27FC236}">
                <a16:creationId xmlns:a16="http://schemas.microsoft.com/office/drawing/2014/main" id="{51F442A5-8C5E-41CF-A924-829AEC489AC9}"/>
              </a:ext>
            </a:extLst>
          </p:cNvPr>
          <p:cNvSpPr/>
          <p:nvPr/>
        </p:nvSpPr>
        <p:spPr bwMode="auto">
          <a:xfrm rot="16200000">
            <a:off x="4871768" y="1658938"/>
            <a:ext cx="533400" cy="415925"/>
          </a:xfrm>
          <a:prstGeom prst="leftBrac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SzPct val="75000"/>
              <a:buNone/>
              <a:tabLst/>
            </a:pPr>
            <a:endParaRPr kumimoji="0" lang="en-NL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pic>
        <p:nvPicPr>
          <p:cNvPr id="46" name="Picture 4" descr="Fiber Optic Loopback Adapter Cables for Sale - FS">
            <a:extLst>
              <a:ext uri="{FF2B5EF4-FFF2-40B4-BE49-F238E27FC236}">
                <a16:creationId xmlns:a16="http://schemas.microsoft.com/office/drawing/2014/main" id="{EB8058CD-B8D8-4721-B923-8C781FDBC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16800">
            <a:off x="4791815" y="2256207"/>
            <a:ext cx="792000" cy="7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Left Brace 46">
            <a:extLst>
              <a:ext uri="{FF2B5EF4-FFF2-40B4-BE49-F238E27FC236}">
                <a16:creationId xmlns:a16="http://schemas.microsoft.com/office/drawing/2014/main" id="{553F778C-86B8-40AA-B924-1569E1908750}"/>
              </a:ext>
            </a:extLst>
          </p:cNvPr>
          <p:cNvSpPr/>
          <p:nvPr/>
        </p:nvSpPr>
        <p:spPr bwMode="auto">
          <a:xfrm rot="16200000">
            <a:off x="5481368" y="1658938"/>
            <a:ext cx="533400" cy="415925"/>
          </a:xfrm>
          <a:prstGeom prst="leftBrac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SzPct val="75000"/>
              <a:buNone/>
              <a:tabLst/>
            </a:pPr>
            <a:endParaRPr kumimoji="0" lang="en-NL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pic>
        <p:nvPicPr>
          <p:cNvPr id="48" name="Picture 4" descr="Fiber Optic Loopback Adapter Cables for Sale - FS">
            <a:extLst>
              <a:ext uri="{FF2B5EF4-FFF2-40B4-BE49-F238E27FC236}">
                <a16:creationId xmlns:a16="http://schemas.microsoft.com/office/drawing/2014/main" id="{1CEA4786-FCE3-4B8B-839B-6D49139D40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16800">
            <a:off x="5401415" y="2256207"/>
            <a:ext cx="792000" cy="7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Left Brace 48">
            <a:extLst>
              <a:ext uri="{FF2B5EF4-FFF2-40B4-BE49-F238E27FC236}">
                <a16:creationId xmlns:a16="http://schemas.microsoft.com/office/drawing/2014/main" id="{A5F68886-4128-4EE5-97C4-75E2B7C2366B}"/>
              </a:ext>
            </a:extLst>
          </p:cNvPr>
          <p:cNvSpPr/>
          <p:nvPr/>
        </p:nvSpPr>
        <p:spPr bwMode="auto">
          <a:xfrm rot="16200000">
            <a:off x="6090968" y="1658938"/>
            <a:ext cx="533400" cy="415925"/>
          </a:xfrm>
          <a:prstGeom prst="leftBrac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SzPct val="75000"/>
              <a:buNone/>
              <a:tabLst/>
            </a:pPr>
            <a:endParaRPr kumimoji="0" lang="en-NL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pic>
        <p:nvPicPr>
          <p:cNvPr id="50" name="Picture 4" descr="Fiber Optic Loopback Adapter Cables for Sale - FS">
            <a:extLst>
              <a:ext uri="{FF2B5EF4-FFF2-40B4-BE49-F238E27FC236}">
                <a16:creationId xmlns:a16="http://schemas.microsoft.com/office/drawing/2014/main" id="{91418773-9AE4-4C37-AAA5-7822A67E3F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16800">
            <a:off x="6011015" y="2256207"/>
            <a:ext cx="792000" cy="7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Left Brace 50">
            <a:extLst>
              <a:ext uri="{FF2B5EF4-FFF2-40B4-BE49-F238E27FC236}">
                <a16:creationId xmlns:a16="http://schemas.microsoft.com/office/drawing/2014/main" id="{1E5D5B38-D106-4FA5-8C7F-E5710B612B77}"/>
              </a:ext>
            </a:extLst>
          </p:cNvPr>
          <p:cNvSpPr/>
          <p:nvPr/>
        </p:nvSpPr>
        <p:spPr bwMode="auto">
          <a:xfrm rot="16200000">
            <a:off x="6764338" y="1658938"/>
            <a:ext cx="533400" cy="415925"/>
          </a:xfrm>
          <a:prstGeom prst="leftBrac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SzPct val="75000"/>
              <a:buNone/>
              <a:tabLst/>
            </a:pPr>
            <a:endParaRPr kumimoji="0" lang="en-NL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pic>
        <p:nvPicPr>
          <p:cNvPr id="52" name="Picture 4" descr="Fiber Optic Loopback Adapter Cables for Sale - FS">
            <a:extLst>
              <a:ext uri="{FF2B5EF4-FFF2-40B4-BE49-F238E27FC236}">
                <a16:creationId xmlns:a16="http://schemas.microsoft.com/office/drawing/2014/main" id="{08397AA3-0525-4E05-BEE7-A8D596183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16800">
            <a:off x="6684385" y="2256207"/>
            <a:ext cx="792000" cy="7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Left Brace 52">
            <a:extLst>
              <a:ext uri="{FF2B5EF4-FFF2-40B4-BE49-F238E27FC236}">
                <a16:creationId xmlns:a16="http://schemas.microsoft.com/office/drawing/2014/main" id="{18D9C1A8-6B47-47B4-A918-FD71FFBF9588}"/>
              </a:ext>
            </a:extLst>
          </p:cNvPr>
          <p:cNvSpPr/>
          <p:nvPr/>
        </p:nvSpPr>
        <p:spPr bwMode="auto">
          <a:xfrm rot="16200000">
            <a:off x="7373938" y="1658938"/>
            <a:ext cx="533400" cy="415925"/>
          </a:xfrm>
          <a:prstGeom prst="leftBrac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SzPct val="75000"/>
              <a:buNone/>
              <a:tabLst/>
            </a:pPr>
            <a:endParaRPr kumimoji="0" lang="en-NL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pic>
        <p:nvPicPr>
          <p:cNvPr id="54" name="Picture 4" descr="Fiber Optic Loopback Adapter Cables for Sale - FS">
            <a:extLst>
              <a:ext uri="{FF2B5EF4-FFF2-40B4-BE49-F238E27FC236}">
                <a16:creationId xmlns:a16="http://schemas.microsoft.com/office/drawing/2014/main" id="{2538927E-404A-4535-A537-B7E2336D17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16800">
            <a:off x="7293985" y="2256207"/>
            <a:ext cx="792000" cy="7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Left Brace 54">
            <a:extLst>
              <a:ext uri="{FF2B5EF4-FFF2-40B4-BE49-F238E27FC236}">
                <a16:creationId xmlns:a16="http://schemas.microsoft.com/office/drawing/2014/main" id="{1C3188AD-D6D2-43FF-B2A2-5B2B19EA4F37}"/>
              </a:ext>
            </a:extLst>
          </p:cNvPr>
          <p:cNvSpPr/>
          <p:nvPr/>
        </p:nvSpPr>
        <p:spPr bwMode="auto">
          <a:xfrm rot="16200000">
            <a:off x="7983538" y="1658938"/>
            <a:ext cx="533400" cy="415925"/>
          </a:xfrm>
          <a:prstGeom prst="leftBrac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SzPct val="75000"/>
              <a:buNone/>
              <a:tabLst/>
            </a:pPr>
            <a:endParaRPr kumimoji="0" lang="en-NL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pic>
        <p:nvPicPr>
          <p:cNvPr id="56" name="Picture 4" descr="Fiber Optic Loopback Adapter Cables for Sale - FS">
            <a:extLst>
              <a:ext uri="{FF2B5EF4-FFF2-40B4-BE49-F238E27FC236}">
                <a16:creationId xmlns:a16="http://schemas.microsoft.com/office/drawing/2014/main" id="{C0890789-74A4-4A2D-BFC8-09EEC00F9B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16800">
            <a:off x="7903585" y="2256207"/>
            <a:ext cx="792000" cy="7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36DBF60-97DF-4828-AD49-55CA1FB88449}"/>
              </a:ext>
            </a:extLst>
          </p:cNvPr>
          <p:cNvSpPr/>
          <p:nvPr/>
        </p:nvSpPr>
        <p:spPr>
          <a:xfrm>
            <a:off x="990600" y="3346457"/>
            <a:ext cx="2113062" cy="1758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200" b="1" i="1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used to test the simplex transmission CSMs </a:t>
            </a:r>
            <a:r>
              <a:rPr lang="en-US" sz="1200" b="1" i="1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 </a:t>
            </a:r>
            <a:r>
              <a:rPr lang="en-US" sz="1200" b="1" i="1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FELIX-MROD. In this case, the regular MROD is used as external data generator, emulating the data output from the CSM (Chamber Service Modules) </a:t>
            </a:r>
            <a:endParaRPr lang="en-NL" sz="1200" b="1" i="1" dirty="0">
              <a:solidFill>
                <a:srgbClr val="FFC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75920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defTabSz="873125">
              <a:defRPr/>
            </a:pPr>
            <a:fld id="{69FCD495-384A-409C-9D02-7DC2C5AC2481}" type="datetime4">
              <a:rPr lang="en-US">
                <a:latin typeface="+mn-lt"/>
              </a:rPr>
              <a:pPr defTabSz="873125">
                <a:defRPr/>
              </a:pPr>
              <a:t>September 16, 2020</a:t>
            </a:fld>
            <a:endParaRPr lang="en-US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73125">
              <a:defRPr/>
            </a:pPr>
            <a:r>
              <a:rPr lang="en-US">
                <a:latin typeface="+mn-lt"/>
              </a:rPr>
              <a:t>Antonio Pellegrino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73125">
              <a:defRPr/>
            </a:pPr>
            <a:fld id="{B034208A-8737-4BFD-AF5B-9D0FD1F206A9}" type="slidenum">
              <a:rPr lang="en-US">
                <a:latin typeface="+mn-lt"/>
              </a:rPr>
              <a:pPr defTabSz="873125">
                <a:defRPr/>
              </a:pPr>
              <a:t>6</a:t>
            </a:fld>
            <a:endParaRPr lang="en-US">
              <a:latin typeface="+mn-lt"/>
            </a:endParaRPr>
          </a:p>
        </p:txBody>
      </p:sp>
      <p:sp>
        <p:nvSpPr>
          <p:cNvPr id="9533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609600"/>
          </a:xfrm>
        </p:spPr>
        <p:txBody>
          <a:bodyPr/>
          <a:lstStyle/>
          <a:p>
            <a:pPr>
              <a:defRPr/>
            </a:pPr>
            <a:r>
              <a:rPr lang="en-GB" dirty="0">
                <a:latin typeface="Comic Sans MS" pitchFamily="66" charset="0"/>
                <a:cs typeface="Times New Roman" pitchFamily="18" charset="0"/>
              </a:rPr>
              <a:t>Digression on MROD Connections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F4C18C4A-4807-4650-8DDD-86C68334419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t="61111" r="66667" b="32222"/>
          <a:stretch/>
        </p:blipFill>
        <p:spPr>
          <a:xfrm>
            <a:off x="545393" y="2923199"/>
            <a:ext cx="1828800" cy="457199"/>
          </a:xfrm>
          <a:prstGeom prst="rect">
            <a:avLst/>
          </a:prstGeom>
        </p:spPr>
      </p:pic>
      <p:sp>
        <p:nvSpPr>
          <p:cNvPr id="40" name="Left Brace 39">
            <a:extLst>
              <a:ext uri="{FF2B5EF4-FFF2-40B4-BE49-F238E27FC236}">
                <a16:creationId xmlns:a16="http://schemas.microsoft.com/office/drawing/2014/main" id="{45CFF360-2C4A-42F9-A9A6-7D80A7413B12}"/>
              </a:ext>
            </a:extLst>
          </p:cNvPr>
          <p:cNvSpPr/>
          <p:nvPr/>
        </p:nvSpPr>
        <p:spPr bwMode="auto">
          <a:xfrm rot="16200000">
            <a:off x="1154993" y="2846999"/>
            <a:ext cx="533400" cy="1600200"/>
          </a:xfrm>
          <a:prstGeom prst="leftBrace">
            <a:avLst/>
          </a:prstGeom>
          <a:noFill/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SzPct val="75000"/>
              <a:buNone/>
              <a:tabLst/>
            </a:pPr>
            <a:endParaRPr kumimoji="0" lang="en-NL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6FA68E5-45F9-4A8D-A810-4E4E9D7CFA46}"/>
              </a:ext>
            </a:extLst>
          </p:cNvPr>
          <p:cNvSpPr txBox="1"/>
          <p:nvPr/>
        </p:nvSpPr>
        <p:spPr>
          <a:xfrm>
            <a:off x="621593" y="3967270"/>
            <a:ext cx="1517668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FFC000"/>
                </a:solidFill>
              </a:rPr>
              <a:t>Simplex connection from MROD LC Data Tx</a:t>
            </a:r>
            <a:endParaRPr lang="en-NL" dirty="0">
              <a:solidFill>
                <a:srgbClr val="FFC000"/>
              </a:solidFill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951D9073-69E5-4BDB-9DC3-80A6F0739B62}"/>
              </a:ext>
            </a:extLst>
          </p:cNvPr>
          <p:cNvSpPr/>
          <p:nvPr/>
        </p:nvSpPr>
        <p:spPr>
          <a:xfrm>
            <a:off x="99132" y="5126656"/>
            <a:ext cx="2644068" cy="1426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200" b="1" i="1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used to test the simplex transmission CSMs </a:t>
            </a:r>
            <a:r>
              <a:rPr lang="en-US" sz="1200" b="1" i="1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 </a:t>
            </a:r>
            <a:r>
              <a:rPr lang="en-US" sz="1200" b="1" i="1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FELIX-MROD. In this case, the regular MROD is used as external data generator, emulating the data output from the CSM (Chamber Service Modules) </a:t>
            </a:r>
            <a:endParaRPr lang="en-NL" sz="1200" b="1" i="1" dirty="0">
              <a:solidFill>
                <a:srgbClr val="FFC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F9F175-EC54-4527-AAA4-9194FD5384C6}"/>
              </a:ext>
            </a:extLst>
          </p:cNvPr>
          <p:cNvSpPr/>
          <p:nvPr/>
        </p:nvSpPr>
        <p:spPr>
          <a:xfrm>
            <a:off x="0" y="2309915"/>
            <a:ext cx="2960861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1" dirty="0">
                <a:solidFill>
                  <a:srgbClr val="FF0000"/>
                </a:solidFill>
                <a:sym typeface="Symbol" panose="05050102010706020507" pitchFamily="18" charset="2"/>
              </a:rPr>
              <a:t>Link 16 to AGOGNA (BNL-711 or BNL-712?)</a:t>
            </a:r>
            <a:endParaRPr lang="en-NL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CDDF52C-3781-4878-B524-C9DC7F37078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74" b="31481"/>
          <a:stretch/>
        </p:blipFill>
        <p:spPr>
          <a:xfrm rot="5400000">
            <a:off x="1905000" y="2209800"/>
            <a:ext cx="4343400" cy="1447801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C34B61E-B751-4DD8-988D-C3FA3FDA16D4}"/>
              </a:ext>
            </a:extLst>
          </p:cNvPr>
          <p:cNvSpPr/>
          <p:nvPr/>
        </p:nvSpPr>
        <p:spPr bwMode="auto">
          <a:xfrm>
            <a:off x="2059321" y="2213002"/>
            <a:ext cx="1260182" cy="2261207"/>
          </a:xfrm>
          <a:custGeom>
            <a:avLst/>
            <a:gdLst>
              <a:gd name="connsiteX0" fmla="*/ 0 w 1260182"/>
              <a:gd name="connsiteY0" fmla="*/ 2166897 h 2261207"/>
              <a:gd name="connsiteX1" fmla="*/ 430306 w 1260182"/>
              <a:gd name="connsiteY1" fmla="*/ 2251422 h 2261207"/>
              <a:gd name="connsiteX2" fmla="*/ 599355 w 1260182"/>
              <a:gd name="connsiteY2" fmla="*/ 2228369 h 2261207"/>
              <a:gd name="connsiteX3" fmla="*/ 783771 w 1260182"/>
              <a:gd name="connsiteY3" fmla="*/ 1974796 h 2261207"/>
              <a:gd name="connsiteX4" fmla="*/ 1014292 w 1260182"/>
              <a:gd name="connsiteY4" fmla="*/ 1483018 h 2261207"/>
              <a:gd name="connsiteX5" fmla="*/ 1052713 w 1260182"/>
              <a:gd name="connsiteY5" fmla="*/ 1014292 h 2261207"/>
              <a:gd name="connsiteX6" fmla="*/ 968188 w 1260182"/>
              <a:gd name="connsiteY6" fmla="*/ 714615 h 2261207"/>
              <a:gd name="connsiteX7" fmla="*/ 799140 w 1260182"/>
              <a:gd name="connsiteY7" fmla="*/ 153680 h 2261207"/>
              <a:gd name="connsiteX8" fmla="*/ 1260182 w 1260182"/>
              <a:gd name="connsiteY8" fmla="*/ 0 h 2261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60182" h="2261207">
                <a:moveTo>
                  <a:pt x="0" y="2166897"/>
                </a:moveTo>
                <a:cubicBezTo>
                  <a:pt x="165207" y="2204037"/>
                  <a:pt x="330414" y="2241177"/>
                  <a:pt x="430306" y="2251422"/>
                </a:cubicBezTo>
                <a:cubicBezTo>
                  <a:pt x="530199" y="2261667"/>
                  <a:pt x="540444" y="2274473"/>
                  <a:pt x="599355" y="2228369"/>
                </a:cubicBezTo>
                <a:cubicBezTo>
                  <a:pt x="658266" y="2182265"/>
                  <a:pt x="714615" y="2099021"/>
                  <a:pt x="783771" y="1974796"/>
                </a:cubicBezTo>
                <a:cubicBezTo>
                  <a:pt x="852927" y="1850571"/>
                  <a:pt x="969468" y="1643102"/>
                  <a:pt x="1014292" y="1483018"/>
                </a:cubicBezTo>
                <a:cubicBezTo>
                  <a:pt x="1059116" y="1322934"/>
                  <a:pt x="1060397" y="1142359"/>
                  <a:pt x="1052713" y="1014292"/>
                </a:cubicBezTo>
                <a:cubicBezTo>
                  <a:pt x="1045029" y="886225"/>
                  <a:pt x="1010450" y="858050"/>
                  <a:pt x="968188" y="714615"/>
                </a:cubicBezTo>
                <a:cubicBezTo>
                  <a:pt x="925926" y="571180"/>
                  <a:pt x="750474" y="272782"/>
                  <a:pt x="799140" y="153680"/>
                </a:cubicBezTo>
                <a:cubicBezTo>
                  <a:pt x="847806" y="34578"/>
                  <a:pt x="1053994" y="17289"/>
                  <a:pt x="1260182" y="0"/>
                </a:cubicBezTo>
              </a:path>
            </a:pathLst>
          </a:custGeom>
          <a:noFill/>
          <a:ln w="38100" cap="flat" cmpd="sng" algn="ctr">
            <a:solidFill>
              <a:srgbClr val="FFC000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Blip>
                <a:blip r:embed="rId4"/>
              </a:buBlip>
              <a:tabLst/>
            </a:pPr>
            <a:endParaRPr kumimoji="0" lang="en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CB37930-F4DC-48CD-A35C-8C6A25C8C44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2900846"/>
            <a:ext cx="2880000" cy="2160000"/>
          </a:xfrm>
          <a:prstGeom prst="rect">
            <a:avLst/>
          </a:prstGeom>
        </p:spPr>
      </p:pic>
      <p:pic>
        <p:nvPicPr>
          <p:cNvPr id="63" name="Picture 2" descr="3m 8 Fibers MTP to LC Cable, QSFP to 4 LC OM4/OM3 Breakout Cable, MPO Compatible, Type B">
            <a:extLst>
              <a:ext uri="{FF2B5EF4-FFF2-40B4-BE49-F238E27FC236}">
                <a16:creationId xmlns:a16="http://schemas.microsoft.com/office/drawing/2014/main" id="{D553764E-2979-4AC9-87C5-B4D49B57BB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10225" y="1295153"/>
            <a:ext cx="1781175" cy="178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" descr="3m 8 Fibers MTP to LC Cable, QSFP to 4 LC OM4/OM3 Breakout Cable, MPO Compatible, Type B">
            <a:extLst>
              <a:ext uri="{FF2B5EF4-FFF2-40B4-BE49-F238E27FC236}">
                <a16:creationId xmlns:a16="http://schemas.microsoft.com/office/drawing/2014/main" id="{6A9C9EB8-6C30-4BEF-A1F8-ADE60FFB8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97349" y="4929919"/>
            <a:ext cx="1781175" cy="178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2EA5811-E94F-49F8-A96F-34F5DA19F903}"/>
              </a:ext>
            </a:extLst>
          </p:cNvPr>
          <p:cNvSpPr/>
          <p:nvPr/>
        </p:nvSpPr>
        <p:spPr>
          <a:xfrm>
            <a:off x="4303107" y="5651290"/>
            <a:ext cx="1569660" cy="2346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buNone/>
            </a:pP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MPO-to-4-LC-Duplex</a:t>
            </a:r>
            <a:endParaRPr lang="en-NL" sz="1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E77D823F-5E91-489D-9DCA-2DC9E5B1B406}"/>
              </a:ext>
            </a:extLst>
          </p:cNvPr>
          <p:cNvSpPr/>
          <p:nvPr/>
        </p:nvSpPr>
        <p:spPr>
          <a:xfrm>
            <a:off x="5715983" y="2021190"/>
            <a:ext cx="1569660" cy="2346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buNone/>
            </a:pPr>
            <a:r>
              <a:rPr 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MPO-to-4-LC-Duplex</a:t>
            </a:r>
            <a:endParaRPr lang="en-NL" sz="1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C5782C4-9E17-4A96-93E9-DF31AF03A766}"/>
              </a:ext>
            </a:extLst>
          </p:cNvPr>
          <p:cNvSpPr/>
          <p:nvPr/>
        </p:nvSpPr>
        <p:spPr bwMode="auto">
          <a:xfrm>
            <a:off x="4487476" y="2441080"/>
            <a:ext cx="1091132" cy="110181"/>
          </a:xfrm>
          <a:custGeom>
            <a:avLst/>
            <a:gdLst>
              <a:gd name="connsiteX0" fmla="*/ 0 w 1091132"/>
              <a:gd name="connsiteY0" fmla="*/ 110019 h 110181"/>
              <a:gd name="connsiteX1" fmla="*/ 330413 w 1091132"/>
              <a:gd name="connsiteY1" fmla="*/ 2443 h 110181"/>
              <a:gd name="connsiteX2" fmla="*/ 461042 w 1091132"/>
              <a:gd name="connsiteY2" fmla="*/ 40863 h 110181"/>
              <a:gd name="connsiteX3" fmla="*/ 591670 w 1091132"/>
              <a:gd name="connsiteY3" fmla="*/ 110019 h 110181"/>
              <a:gd name="connsiteX4" fmla="*/ 1091132 w 1091132"/>
              <a:gd name="connsiteY4" fmla="*/ 56231 h 110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1132" h="110181">
                <a:moveTo>
                  <a:pt x="0" y="110019"/>
                </a:moveTo>
                <a:cubicBezTo>
                  <a:pt x="126786" y="61994"/>
                  <a:pt x="253573" y="13969"/>
                  <a:pt x="330413" y="2443"/>
                </a:cubicBezTo>
                <a:cubicBezTo>
                  <a:pt x="407253" y="-9083"/>
                  <a:pt x="417499" y="22934"/>
                  <a:pt x="461042" y="40863"/>
                </a:cubicBezTo>
                <a:cubicBezTo>
                  <a:pt x="504585" y="58792"/>
                  <a:pt x="486655" y="107458"/>
                  <a:pt x="591670" y="110019"/>
                </a:cubicBezTo>
                <a:cubicBezTo>
                  <a:pt x="696685" y="112580"/>
                  <a:pt x="893908" y="84405"/>
                  <a:pt x="1091132" y="56231"/>
                </a:cubicBezTo>
              </a:path>
            </a:pathLst>
          </a:custGeom>
          <a:noFill/>
          <a:ln w="38100" cap="flat" cmpd="sng" algn="ctr">
            <a:solidFill>
              <a:srgbClr val="FF3399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0000" tIns="46800" rIns="90000" bIns="4680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Blip>
                <a:blip r:embed="rId4"/>
              </a:buBlip>
              <a:tabLst/>
            </a:pPr>
            <a:endParaRPr kumimoji="0" lang="en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EF1A82B3-794E-4F6B-8230-89E24589B828}"/>
              </a:ext>
            </a:extLst>
          </p:cNvPr>
          <p:cNvSpPr/>
          <p:nvPr/>
        </p:nvSpPr>
        <p:spPr bwMode="auto">
          <a:xfrm>
            <a:off x="7061106" y="2489627"/>
            <a:ext cx="708374" cy="1098817"/>
          </a:xfrm>
          <a:custGeom>
            <a:avLst/>
            <a:gdLst>
              <a:gd name="connsiteX0" fmla="*/ 407775 w 708374"/>
              <a:gd name="connsiteY0" fmla="*/ 0 h 1098817"/>
              <a:gd name="connsiteX1" fmla="*/ 592191 w 708374"/>
              <a:gd name="connsiteY1" fmla="*/ 23052 h 1098817"/>
              <a:gd name="connsiteX2" fmla="*/ 692084 w 708374"/>
              <a:gd name="connsiteY2" fmla="*/ 245889 h 1098817"/>
              <a:gd name="connsiteX3" fmla="*/ 246410 w 708374"/>
              <a:gd name="connsiteY3" fmla="*/ 291993 h 1098817"/>
              <a:gd name="connsiteX4" fmla="*/ 8205 w 708374"/>
              <a:gd name="connsiteY4" fmla="*/ 545566 h 1098817"/>
              <a:gd name="connsiteX5" fmla="*/ 61993 w 708374"/>
              <a:gd name="connsiteY5" fmla="*/ 906716 h 1098817"/>
              <a:gd name="connsiteX6" fmla="*/ 131149 w 708374"/>
              <a:gd name="connsiteY6" fmla="*/ 1098817 h 1098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8374" h="1098817">
                <a:moveTo>
                  <a:pt x="407775" y="0"/>
                </a:moveTo>
                <a:lnTo>
                  <a:pt x="592191" y="23052"/>
                </a:lnTo>
                <a:cubicBezTo>
                  <a:pt x="639576" y="64034"/>
                  <a:pt x="749714" y="201066"/>
                  <a:pt x="692084" y="245889"/>
                </a:cubicBezTo>
                <a:cubicBezTo>
                  <a:pt x="634454" y="290713"/>
                  <a:pt x="360390" y="242047"/>
                  <a:pt x="246410" y="291993"/>
                </a:cubicBezTo>
                <a:cubicBezTo>
                  <a:pt x="132430" y="341939"/>
                  <a:pt x="38941" y="443112"/>
                  <a:pt x="8205" y="545566"/>
                </a:cubicBezTo>
                <a:cubicBezTo>
                  <a:pt x="-22531" y="648020"/>
                  <a:pt x="41502" y="814508"/>
                  <a:pt x="61993" y="906716"/>
                </a:cubicBezTo>
                <a:cubicBezTo>
                  <a:pt x="82484" y="998924"/>
                  <a:pt x="106816" y="1048870"/>
                  <a:pt x="131149" y="1098817"/>
                </a:cubicBezTo>
              </a:path>
            </a:pathLst>
          </a:custGeom>
          <a:noFill/>
          <a:ln w="38100" cap="flat" cmpd="sng" algn="ctr">
            <a:solidFill>
              <a:srgbClr val="FF3399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0000" tIns="46800" rIns="90000" bIns="4680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Blip>
                <a:blip r:embed="rId4"/>
              </a:buBlip>
              <a:tabLst/>
            </a:pPr>
            <a:endParaRPr kumimoji="0" lang="en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7184E7C-7335-4086-8EAF-7EB1F35B55A5}"/>
              </a:ext>
            </a:extLst>
          </p:cNvPr>
          <p:cNvSpPr/>
          <p:nvPr/>
        </p:nvSpPr>
        <p:spPr bwMode="auto">
          <a:xfrm>
            <a:off x="3481562" y="4771785"/>
            <a:ext cx="721604" cy="1395151"/>
          </a:xfrm>
          <a:custGeom>
            <a:avLst/>
            <a:gdLst>
              <a:gd name="connsiteX0" fmla="*/ 706236 w 721604"/>
              <a:gd name="connsiteY0" fmla="*/ 0 h 1395151"/>
              <a:gd name="connsiteX1" fmla="*/ 629396 w 721604"/>
              <a:gd name="connsiteY1" fmla="*/ 291993 h 1395151"/>
              <a:gd name="connsiteX2" fmla="*/ 168354 w 721604"/>
              <a:gd name="connsiteY2" fmla="*/ 545566 h 1395151"/>
              <a:gd name="connsiteX3" fmla="*/ 6989 w 721604"/>
              <a:gd name="connsiteY3" fmla="*/ 1052712 h 1395151"/>
              <a:gd name="connsiteX4" fmla="*/ 368139 w 721604"/>
              <a:gd name="connsiteY4" fmla="*/ 1360074 h 1395151"/>
              <a:gd name="connsiteX5" fmla="*/ 721604 w 721604"/>
              <a:gd name="connsiteY5" fmla="*/ 1375442 h 139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1604" h="1395151">
                <a:moveTo>
                  <a:pt x="706236" y="0"/>
                </a:moveTo>
                <a:cubicBezTo>
                  <a:pt x="712639" y="100532"/>
                  <a:pt x="719043" y="201065"/>
                  <a:pt x="629396" y="291993"/>
                </a:cubicBezTo>
                <a:cubicBezTo>
                  <a:pt x="539749" y="382921"/>
                  <a:pt x="272088" y="418780"/>
                  <a:pt x="168354" y="545566"/>
                </a:cubicBezTo>
                <a:cubicBezTo>
                  <a:pt x="64620" y="672352"/>
                  <a:pt x="-26309" y="916961"/>
                  <a:pt x="6989" y="1052712"/>
                </a:cubicBezTo>
                <a:cubicBezTo>
                  <a:pt x="40286" y="1188463"/>
                  <a:pt x="249036" y="1306286"/>
                  <a:pt x="368139" y="1360074"/>
                </a:cubicBezTo>
                <a:cubicBezTo>
                  <a:pt x="487242" y="1413862"/>
                  <a:pt x="604423" y="1394652"/>
                  <a:pt x="721604" y="1375442"/>
                </a:cubicBezTo>
              </a:path>
            </a:pathLst>
          </a:custGeom>
          <a:noFill/>
          <a:ln w="38100" cap="flat" cmpd="sng" algn="ctr">
            <a:solidFill>
              <a:srgbClr val="FF3399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0000" tIns="46800" rIns="90000" bIns="4680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Blip>
                <a:blip r:embed="rId4"/>
              </a:buBlip>
              <a:tabLst/>
            </a:pPr>
            <a:endParaRPr kumimoji="0" lang="en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2EA767E-101E-4F3A-8365-F503395BD449}"/>
              </a:ext>
            </a:extLst>
          </p:cNvPr>
          <p:cNvSpPr/>
          <p:nvPr/>
        </p:nvSpPr>
        <p:spPr bwMode="auto">
          <a:xfrm>
            <a:off x="6024282" y="4233903"/>
            <a:ext cx="2268456" cy="1905640"/>
          </a:xfrm>
          <a:custGeom>
            <a:avLst/>
            <a:gdLst>
              <a:gd name="connsiteX0" fmla="*/ 0 w 2268456"/>
              <a:gd name="connsiteY0" fmla="*/ 1905640 h 1905640"/>
              <a:gd name="connsiteX1" fmla="*/ 491779 w 2268456"/>
              <a:gd name="connsiteY1" fmla="*/ 1882588 h 1905640"/>
              <a:gd name="connsiteX2" fmla="*/ 1106501 w 2268456"/>
              <a:gd name="connsiteY2" fmla="*/ 1813431 h 1905640"/>
              <a:gd name="connsiteX3" fmla="*/ 1767328 w 2268456"/>
              <a:gd name="connsiteY3" fmla="*/ 1698171 h 1905640"/>
              <a:gd name="connsiteX4" fmla="*/ 2266790 w 2268456"/>
              <a:gd name="connsiteY4" fmla="*/ 1398494 h 1905640"/>
              <a:gd name="connsiteX5" fmla="*/ 1897957 w 2268456"/>
              <a:gd name="connsiteY5" fmla="*/ 0 h 1905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68456" h="1905640">
                <a:moveTo>
                  <a:pt x="0" y="1905640"/>
                </a:moveTo>
                <a:cubicBezTo>
                  <a:pt x="153681" y="1901798"/>
                  <a:pt x="307362" y="1897956"/>
                  <a:pt x="491779" y="1882588"/>
                </a:cubicBezTo>
                <a:cubicBezTo>
                  <a:pt x="676196" y="1867220"/>
                  <a:pt x="893910" y="1844167"/>
                  <a:pt x="1106501" y="1813431"/>
                </a:cubicBezTo>
                <a:cubicBezTo>
                  <a:pt x="1319092" y="1782695"/>
                  <a:pt x="1573947" y="1767327"/>
                  <a:pt x="1767328" y="1698171"/>
                </a:cubicBezTo>
                <a:cubicBezTo>
                  <a:pt x="1960710" y="1629015"/>
                  <a:pt x="2245019" y="1681522"/>
                  <a:pt x="2266790" y="1398494"/>
                </a:cubicBezTo>
                <a:cubicBezTo>
                  <a:pt x="2288561" y="1115466"/>
                  <a:pt x="2093259" y="557733"/>
                  <a:pt x="1897957" y="0"/>
                </a:cubicBezTo>
              </a:path>
            </a:pathLst>
          </a:custGeom>
          <a:noFill/>
          <a:ln w="38100" cap="flat" cmpd="sng" algn="ctr">
            <a:solidFill>
              <a:srgbClr val="FF3399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0000" tIns="46800" rIns="90000" bIns="4680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Blip>
                <a:blip r:embed="rId4"/>
              </a:buBlip>
              <a:tabLst/>
            </a:pPr>
            <a:endParaRPr kumimoji="0" lang="en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799F91B1-CFA1-4F7A-849E-1D60226ECEA3}"/>
              </a:ext>
            </a:extLst>
          </p:cNvPr>
          <p:cNvSpPr txBox="1"/>
          <p:nvPr/>
        </p:nvSpPr>
        <p:spPr>
          <a:xfrm>
            <a:off x="4870222" y="929820"/>
            <a:ext cx="3892778" cy="761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200" b="1" i="1" dirty="0">
                <a:solidFill>
                  <a:srgbClr val="FF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MROD duplex channels (S-link protocol) connected to one of the two </a:t>
            </a:r>
            <a:r>
              <a:rPr lang="en-US" sz="1200" b="1" i="1" dirty="0" err="1">
                <a:solidFill>
                  <a:srgbClr val="FF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RobinNP</a:t>
            </a:r>
            <a:r>
              <a:rPr lang="en-US" sz="1200" b="1" i="1" dirty="0">
                <a:solidFill>
                  <a:srgbClr val="FF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in </a:t>
            </a:r>
            <a:r>
              <a:rPr lang="en-US" sz="1200" b="1" i="1" dirty="0" err="1">
                <a:solidFill>
                  <a:srgbClr val="FF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canche</a:t>
            </a:r>
            <a:r>
              <a:rPr lang="en-US" sz="1200" b="1" i="1" dirty="0">
                <a:solidFill>
                  <a:srgbClr val="FF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directly (no patch panel). Each </a:t>
            </a:r>
            <a:r>
              <a:rPr lang="en-US" sz="1200" b="1" i="1" dirty="0" err="1">
                <a:solidFill>
                  <a:srgbClr val="FF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RobinNP</a:t>
            </a:r>
            <a:r>
              <a:rPr lang="en-US" sz="1200" b="1" i="1" dirty="0">
                <a:solidFill>
                  <a:srgbClr val="FF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has 3 MPO-4-Duplex connectors.</a:t>
            </a:r>
            <a:endParaRPr lang="en-NL" sz="1200" b="1" i="1" dirty="0">
              <a:solidFill>
                <a:srgbClr val="FF33CC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74867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>
            <a:extLst>
              <a:ext uri="{FF2B5EF4-FFF2-40B4-BE49-F238E27FC236}">
                <a16:creationId xmlns:a16="http://schemas.microsoft.com/office/drawing/2014/main" id="{7A0D1950-1B4F-4742-9425-C07D4FA2CA7A}"/>
              </a:ext>
            </a:extLst>
          </p:cNvPr>
          <p:cNvSpPr txBox="1"/>
          <p:nvPr/>
        </p:nvSpPr>
        <p:spPr>
          <a:xfrm>
            <a:off x="1" y="718268"/>
            <a:ext cx="91440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sz="2400" b="1" dirty="0">
                <a:solidFill>
                  <a:srgbClr val="FF0000"/>
                </a:solidFill>
              </a:rPr>
              <a:t>MPO side: (48</a:t>
            </a:r>
            <a:r>
              <a:rPr lang="en-US" sz="2400" b="1" dirty="0">
                <a:solidFill>
                  <a:srgbClr val="FF0000"/>
                </a:solidFill>
                <a:sym typeface="Symbol" panose="05050102010706020507" pitchFamily="18" charset="2"/>
              </a:rPr>
              <a:t> Tx/Rx-crossed?) to AGOGNA (BNL-712?)</a:t>
            </a:r>
            <a:endParaRPr lang="en-NL" sz="2400" b="1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defTabSz="873125">
              <a:defRPr/>
            </a:pPr>
            <a:fld id="{69FCD495-384A-409C-9D02-7DC2C5AC2481}" type="datetime4">
              <a:rPr lang="en-US">
                <a:latin typeface="+mn-lt"/>
              </a:rPr>
              <a:pPr defTabSz="873125">
                <a:defRPr/>
              </a:pPr>
              <a:t>September 16, 2020</a:t>
            </a:fld>
            <a:endParaRPr lang="en-US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73125">
              <a:defRPr/>
            </a:pPr>
            <a:r>
              <a:rPr lang="en-US">
                <a:latin typeface="+mn-lt"/>
              </a:rPr>
              <a:t>Antonio Pellegrino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73125">
              <a:defRPr/>
            </a:pPr>
            <a:fld id="{B034208A-8737-4BFD-AF5B-9D0FD1F206A9}" type="slidenum">
              <a:rPr lang="en-US">
                <a:latin typeface="+mn-lt"/>
              </a:rPr>
              <a:pPr defTabSz="873125">
                <a:defRPr/>
              </a:pPr>
              <a:t>7</a:t>
            </a:fld>
            <a:endParaRPr lang="en-US">
              <a:latin typeface="+mn-lt"/>
            </a:endParaRPr>
          </a:p>
        </p:txBody>
      </p:sp>
      <p:sp>
        <p:nvSpPr>
          <p:cNvPr id="9533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609600"/>
          </a:xfrm>
        </p:spPr>
        <p:txBody>
          <a:bodyPr/>
          <a:lstStyle/>
          <a:p>
            <a:pPr>
              <a:defRPr/>
            </a:pPr>
            <a:r>
              <a:rPr lang="en-GB" dirty="0">
                <a:latin typeface="Comic Sans MS" pitchFamily="66" charset="0"/>
                <a:cs typeface="Times New Roman" pitchFamily="18" charset="0"/>
              </a:rPr>
              <a:t>MPO</a:t>
            </a:r>
            <a:r>
              <a:rPr lang="en-GB" dirty="0">
                <a:latin typeface="Comic Sans MS" pitchFamily="66" charset="0"/>
                <a:cs typeface="Times New Roman" pitchFamily="18" charset="0"/>
                <a:sym typeface="Symbol" panose="05050102010706020507" pitchFamily="18" charset="2"/>
              </a:rPr>
              <a:t></a:t>
            </a:r>
            <a:r>
              <a:rPr lang="en-GB" dirty="0">
                <a:latin typeface="Comic Sans MS" pitchFamily="66" charset="0"/>
                <a:cs typeface="Times New Roman" pitchFamily="18" charset="0"/>
              </a:rPr>
              <a:t>LC PP 3-2</a:t>
            </a:r>
          </a:p>
        </p:txBody>
      </p:sp>
      <p:sp>
        <p:nvSpPr>
          <p:cNvPr id="36" name="Left Brace 35">
            <a:extLst>
              <a:ext uri="{FF2B5EF4-FFF2-40B4-BE49-F238E27FC236}">
                <a16:creationId xmlns:a16="http://schemas.microsoft.com/office/drawing/2014/main" id="{0F832AC0-CDD1-48DD-8D35-4A25A11B8FE6}"/>
              </a:ext>
            </a:extLst>
          </p:cNvPr>
          <p:cNvSpPr/>
          <p:nvPr/>
        </p:nvSpPr>
        <p:spPr bwMode="auto">
          <a:xfrm rot="16200000">
            <a:off x="2954338" y="1667712"/>
            <a:ext cx="533400" cy="415925"/>
          </a:xfrm>
          <a:prstGeom prst="leftBrac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SzPct val="75000"/>
              <a:buNone/>
              <a:tabLst/>
            </a:pPr>
            <a:endParaRPr kumimoji="0" lang="en-NL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pic>
        <p:nvPicPr>
          <p:cNvPr id="2052" name="Picture 4" descr="Fiber Optic Loopback Adapter Cables for Sale - FS">
            <a:extLst>
              <a:ext uri="{FF2B5EF4-FFF2-40B4-BE49-F238E27FC236}">
                <a16:creationId xmlns:a16="http://schemas.microsoft.com/office/drawing/2014/main" id="{80205E7D-195C-4872-BA72-AE0F759A6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16800">
            <a:off x="2874385" y="2264981"/>
            <a:ext cx="792000" cy="7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Left Brace 42">
            <a:extLst>
              <a:ext uri="{FF2B5EF4-FFF2-40B4-BE49-F238E27FC236}">
                <a16:creationId xmlns:a16="http://schemas.microsoft.com/office/drawing/2014/main" id="{D3F1C217-0DBC-4BF3-930C-AC8BA641E982}"/>
              </a:ext>
            </a:extLst>
          </p:cNvPr>
          <p:cNvSpPr/>
          <p:nvPr/>
        </p:nvSpPr>
        <p:spPr bwMode="auto">
          <a:xfrm rot="16200000">
            <a:off x="4173538" y="1658938"/>
            <a:ext cx="533400" cy="415925"/>
          </a:xfrm>
          <a:prstGeom prst="leftBrac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SzPct val="75000"/>
              <a:buNone/>
              <a:tabLst/>
            </a:pPr>
            <a:endParaRPr kumimoji="0" lang="en-NL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pic>
        <p:nvPicPr>
          <p:cNvPr id="44" name="Picture 4" descr="Fiber Optic Loopback Adapter Cables for Sale - FS">
            <a:extLst>
              <a:ext uri="{FF2B5EF4-FFF2-40B4-BE49-F238E27FC236}">
                <a16:creationId xmlns:a16="http://schemas.microsoft.com/office/drawing/2014/main" id="{CD0BEE7E-7A60-472C-8C0D-41229BDE69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16800">
            <a:off x="4093585" y="2256207"/>
            <a:ext cx="792000" cy="7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Left Brace 44">
            <a:extLst>
              <a:ext uri="{FF2B5EF4-FFF2-40B4-BE49-F238E27FC236}">
                <a16:creationId xmlns:a16="http://schemas.microsoft.com/office/drawing/2014/main" id="{51F442A5-8C5E-41CF-A924-829AEC489AC9}"/>
              </a:ext>
            </a:extLst>
          </p:cNvPr>
          <p:cNvSpPr/>
          <p:nvPr/>
        </p:nvSpPr>
        <p:spPr bwMode="auto">
          <a:xfrm rot="16200000">
            <a:off x="4871768" y="1658938"/>
            <a:ext cx="533400" cy="415925"/>
          </a:xfrm>
          <a:prstGeom prst="leftBrac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SzPct val="75000"/>
              <a:buNone/>
              <a:tabLst/>
            </a:pPr>
            <a:endParaRPr kumimoji="0" lang="en-NL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pic>
        <p:nvPicPr>
          <p:cNvPr id="46" name="Picture 4" descr="Fiber Optic Loopback Adapter Cables for Sale - FS">
            <a:extLst>
              <a:ext uri="{FF2B5EF4-FFF2-40B4-BE49-F238E27FC236}">
                <a16:creationId xmlns:a16="http://schemas.microsoft.com/office/drawing/2014/main" id="{EB8058CD-B8D8-4721-B923-8C781FDBC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16800">
            <a:off x="4791815" y="2256207"/>
            <a:ext cx="792000" cy="7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Left Brace 46">
            <a:extLst>
              <a:ext uri="{FF2B5EF4-FFF2-40B4-BE49-F238E27FC236}">
                <a16:creationId xmlns:a16="http://schemas.microsoft.com/office/drawing/2014/main" id="{553F778C-86B8-40AA-B924-1569E1908750}"/>
              </a:ext>
            </a:extLst>
          </p:cNvPr>
          <p:cNvSpPr/>
          <p:nvPr/>
        </p:nvSpPr>
        <p:spPr bwMode="auto">
          <a:xfrm rot="16200000">
            <a:off x="5481368" y="1658938"/>
            <a:ext cx="533400" cy="415925"/>
          </a:xfrm>
          <a:prstGeom prst="leftBrac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SzPct val="75000"/>
              <a:buNone/>
              <a:tabLst/>
            </a:pPr>
            <a:endParaRPr kumimoji="0" lang="en-NL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pic>
        <p:nvPicPr>
          <p:cNvPr id="48" name="Picture 4" descr="Fiber Optic Loopback Adapter Cables for Sale - FS">
            <a:extLst>
              <a:ext uri="{FF2B5EF4-FFF2-40B4-BE49-F238E27FC236}">
                <a16:creationId xmlns:a16="http://schemas.microsoft.com/office/drawing/2014/main" id="{1CEA4786-FCE3-4B8B-839B-6D49139D40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16800">
            <a:off x="5401415" y="2256207"/>
            <a:ext cx="792000" cy="7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Left Brace 48">
            <a:extLst>
              <a:ext uri="{FF2B5EF4-FFF2-40B4-BE49-F238E27FC236}">
                <a16:creationId xmlns:a16="http://schemas.microsoft.com/office/drawing/2014/main" id="{A5F68886-4128-4EE5-97C4-75E2B7C2366B}"/>
              </a:ext>
            </a:extLst>
          </p:cNvPr>
          <p:cNvSpPr/>
          <p:nvPr/>
        </p:nvSpPr>
        <p:spPr bwMode="auto">
          <a:xfrm rot="16200000">
            <a:off x="6090968" y="1658938"/>
            <a:ext cx="533400" cy="415925"/>
          </a:xfrm>
          <a:prstGeom prst="leftBrac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SzPct val="75000"/>
              <a:buNone/>
              <a:tabLst/>
            </a:pPr>
            <a:endParaRPr kumimoji="0" lang="en-NL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pic>
        <p:nvPicPr>
          <p:cNvPr id="50" name="Picture 4" descr="Fiber Optic Loopback Adapter Cables for Sale - FS">
            <a:extLst>
              <a:ext uri="{FF2B5EF4-FFF2-40B4-BE49-F238E27FC236}">
                <a16:creationId xmlns:a16="http://schemas.microsoft.com/office/drawing/2014/main" id="{91418773-9AE4-4C37-AAA5-7822A67E3F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16800">
            <a:off x="6011015" y="2256207"/>
            <a:ext cx="792000" cy="7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Left Brace 50">
            <a:extLst>
              <a:ext uri="{FF2B5EF4-FFF2-40B4-BE49-F238E27FC236}">
                <a16:creationId xmlns:a16="http://schemas.microsoft.com/office/drawing/2014/main" id="{1E5D5B38-D106-4FA5-8C7F-E5710B612B77}"/>
              </a:ext>
            </a:extLst>
          </p:cNvPr>
          <p:cNvSpPr/>
          <p:nvPr/>
        </p:nvSpPr>
        <p:spPr bwMode="auto">
          <a:xfrm rot="16200000">
            <a:off x="6764338" y="1658938"/>
            <a:ext cx="533400" cy="415925"/>
          </a:xfrm>
          <a:prstGeom prst="leftBrac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SzPct val="75000"/>
              <a:buNone/>
              <a:tabLst/>
            </a:pPr>
            <a:endParaRPr kumimoji="0" lang="en-NL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pic>
        <p:nvPicPr>
          <p:cNvPr id="52" name="Picture 4" descr="Fiber Optic Loopback Adapter Cables for Sale - FS">
            <a:extLst>
              <a:ext uri="{FF2B5EF4-FFF2-40B4-BE49-F238E27FC236}">
                <a16:creationId xmlns:a16="http://schemas.microsoft.com/office/drawing/2014/main" id="{08397AA3-0525-4E05-BEE7-A8D596183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16800">
            <a:off x="6684385" y="2256207"/>
            <a:ext cx="792000" cy="7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Left Brace 52">
            <a:extLst>
              <a:ext uri="{FF2B5EF4-FFF2-40B4-BE49-F238E27FC236}">
                <a16:creationId xmlns:a16="http://schemas.microsoft.com/office/drawing/2014/main" id="{18D9C1A8-6B47-47B4-A918-FD71FFBF9588}"/>
              </a:ext>
            </a:extLst>
          </p:cNvPr>
          <p:cNvSpPr/>
          <p:nvPr/>
        </p:nvSpPr>
        <p:spPr bwMode="auto">
          <a:xfrm rot="16200000">
            <a:off x="7526338" y="1658938"/>
            <a:ext cx="533400" cy="415925"/>
          </a:xfrm>
          <a:prstGeom prst="leftBrac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SzPct val="75000"/>
              <a:buNone/>
              <a:tabLst/>
            </a:pPr>
            <a:endParaRPr kumimoji="0" lang="en-NL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pic>
        <p:nvPicPr>
          <p:cNvPr id="54" name="Picture 4" descr="Fiber Optic Loopback Adapter Cables for Sale - FS">
            <a:extLst>
              <a:ext uri="{FF2B5EF4-FFF2-40B4-BE49-F238E27FC236}">
                <a16:creationId xmlns:a16="http://schemas.microsoft.com/office/drawing/2014/main" id="{2538927E-404A-4535-A537-B7E2336D17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16800">
            <a:off x="7446385" y="2256207"/>
            <a:ext cx="792000" cy="7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Left Brace 54">
            <a:extLst>
              <a:ext uri="{FF2B5EF4-FFF2-40B4-BE49-F238E27FC236}">
                <a16:creationId xmlns:a16="http://schemas.microsoft.com/office/drawing/2014/main" id="{1C3188AD-D6D2-43FF-B2A2-5B2B19EA4F37}"/>
              </a:ext>
            </a:extLst>
          </p:cNvPr>
          <p:cNvSpPr/>
          <p:nvPr/>
        </p:nvSpPr>
        <p:spPr bwMode="auto">
          <a:xfrm rot="16200000">
            <a:off x="8148368" y="1658938"/>
            <a:ext cx="533400" cy="415925"/>
          </a:xfrm>
          <a:prstGeom prst="leftBrac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SzPct val="75000"/>
              <a:buNone/>
              <a:tabLst/>
            </a:pPr>
            <a:endParaRPr kumimoji="0" lang="en-NL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pic>
        <p:nvPicPr>
          <p:cNvPr id="56" name="Picture 4" descr="Fiber Optic Loopback Adapter Cables for Sale - FS">
            <a:extLst>
              <a:ext uri="{FF2B5EF4-FFF2-40B4-BE49-F238E27FC236}">
                <a16:creationId xmlns:a16="http://schemas.microsoft.com/office/drawing/2014/main" id="{C0890789-74A4-4A2D-BFC8-09EEC00F9B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16800">
            <a:off x="8068415" y="2256207"/>
            <a:ext cx="792000" cy="7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549CEC1-FD4A-463C-B4AD-D5D9677A679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778" b="24444"/>
          <a:stretch/>
        </p:blipFill>
        <p:spPr>
          <a:xfrm>
            <a:off x="0" y="1066800"/>
            <a:ext cx="9144000" cy="533400"/>
          </a:xfrm>
          <a:prstGeom prst="rect">
            <a:avLst/>
          </a:prstGeom>
        </p:spPr>
      </p:pic>
      <p:sp>
        <p:nvSpPr>
          <p:cNvPr id="37" name="Left Brace 36">
            <a:extLst>
              <a:ext uri="{FF2B5EF4-FFF2-40B4-BE49-F238E27FC236}">
                <a16:creationId xmlns:a16="http://schemas.microsoft.com/office/drawing/2014/main" id="{76CC8C7E-6F74-4373-BF92-FCF9D19D09E8}"/>
              </a:ext>
            </a:extLst>
          </p:cNvPr>
          <p:cNvSpPr/>
          <p:nvPr/>
        </p:nvSpPr>
        <p:spPr bwMode="auto">
          <a:xfrm rot="16200000">
            <a:off x="3563938" y="1658938"/>
            <a:ext cx="533400" cy="415925"/>
          </a:xfrm>
          <a:prstGeom prst="leftBrac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SzPct val="75000"/>
              <a:buNone/>
              <a:tabLst/>
            </a:pPr>
            <a:endParaRPr kumimoji="0" lang="en-NL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pic>
        <p:nvPicPr>
          <p:cNvPr id="40" name="Picture 4" descr="Fiber Optic Loopback Adapter Cables for Sale - FS">
            <a:extLst>
              <a:ext uri="{FF2B5EF4-FFF2-40B4-BE49-F238E27FC236}">
                <a16:creationId xmlns:a16="http://schemas.microsoft.com/office/drawing/2014/main" id="{C9972C90-0DD2-47C6-829C-5543C4205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16800">
            <a:off x="3483985" y="2256207"/>
            <a:ext cx="792000" cy="7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Left Brace 56">
            <a:extLst>
              <a:ext uri="{FF2B5EF4-FFF2-40B4-BE49-F238E27FC236}">
                <a16:creationId xmlns:a16="http://schemas.microsoft.com/office/drawing/2014/main" id="{94A606F1-4D17-4517-9CB8-0C7B4E9D8D50}"/>
              </a:ext>
            </a:extLst>
          </p:cNvPr>
          <p:cNvSpPr/>
          <p:nvPr/>
        </p:nvSpPr>
        <p:spPr bwMode="auto">
          <a:xfrm rot="16200000">
            <a:off x="2357168" y="1658938"/>
            <a:ext cx="533400" cy="415925"/>
          </a:xfrm>
          <a:prstGeom prst="leftBrac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SzPct val="75000"/>
              <a:buNone/>
              <a:tabLst/>
            </a:pPr>
            <a:endParaRPr kumimoji="0" lang="en-NL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pic>
        <p:nvPicPr>
          <p:cNvPr id="58" name="Picture 4" descr="Fiber Optic Loopback Adapter Cables for Sale - FS">
            <a:extLst>
              <a:ext uri="{FF2B5EF4-FFF2-40B4-BE49-F238E27FC236}">
                <a16:creationId xmlns:a16="http://schemas.microsoft.com/office/drawing/2014/main" id="{608C4184-62CE-49F0-910D-2A5E68729C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16800">
            <a:off x="2277215" y="2256207"/>
            <a:ext cx="792000" cy="7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Left Brace 58">
            <a:extLst>
              <a:ext uri="{FF2B5EF4-FFF2-40B4-BE49-F238E27FC236}">
                <a16:creationId xmlns:a16="http://schemas.microsoft.com/office/drawing/2014/main" id="{023B58C3-9C76-43F6-951F-5831929B025A}"/>
              </a:ext>
            </a:extLst>
          </p:cNvPr>
          <p:cNvSpPr/>
          <p:nvPr/>
        </p:nvSpPr>
        <p:spPr bwMode="auto">
          <a:xfrm rot="16200000">
            <a:off x="1735138" y="1658938"/>
            <a:ext cx="533400" cy="415925"/>
          </a:xfrm>
          <a:prstGeom prst="leftBrac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SzPct val="75000"/>
              <a:buNone/>
              <a:tabLst/>
            </a:pPr>
            <a:endParaRPr kumimoji="0" lang="en-NL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pic>
        <p:nvPicPr>
          <p:cNvPr id="60" name="Picture 4" descr="Fiber Optic Loopback Adapter Cables for Sale - FS">
            <a:extLst>
              <a:ext uri="{FF2B5EF4-FFF2-40B4-BE49-F238E27FC236}">
                <a16:creationId xmlns:a16="http://schemas.microsoft.com/office/drawing/2014/main" id="{2EB091E1-169E-43C7-86D7-4326F37052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16800">
            <a:off x="1655185" y="2256207"/>
            <a:ext cx="792000" cy="7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Left Brace 60">
            <a:extLst>
              <a:ext uri="{FF2B5EF4-FFF2-40B4-BE49-F238E27FC236}">
                <a16:creationId xmlns:a16="http://schemas.microsoft.com/office/drawing/2014/main" id="{0BD91B74-9F48-4253-BABF-1880D7C5C73B}"/>
              </a:ext>
            </a:extLst>
          </p:cNvPr>
          <p:cNvSpPr/>
          <p:nvPr/>
        </p:nvSpPr>
        <p:spPr bwMode="auto">
          <a:xfrm rot="16200000">
            <a:off x="1061768" y="1658938"/>
            <a:ext cx="533400" cy="415925"/>
          </a:xfrm>
          <a:prstGeom prst="leftBrac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SzPct val="75000"/>
              <a:buNone/>
              <a:tabLst/>
            </a:pPr>
            <a:endParaRPr kumimoji="0" lang="en-NL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pic>
        <p:nvPicPr>
          <p:cNvPr id="62" name="Picture 4" descr="Fiber Optic Loopback Adapter Cables for Sale - FS">
            <a:extLst>
              <a:ext uri="{FF2B5EF4-FFF2-40B4-BE49-F238E27FC236}">
                <a16:creationId xmlns:a16="http://schemas.microsoft.com/office/drawing/2014/main" id="{C5340A38-247E-461D-B673-11C10790DA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16800">
            <a:off x="981815" y="2256207"/>
            <a:ext cx="792000" cy="7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59C2B2C8-F882-41DB-8C99-5CF90CFF4899}"/>
              </a:ext>
            </a:extLst>
          </p:cNvPr>
          <p:cNvSpPr txBox="1"/>
          <p:nvPr/>
        </p:nvSpPr>
        <p:spPr>
          <a:xfrm>
            <a:off x="2784080" y="3641852"/>
            <a:ext cx="3401893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400" b="1" dirty="0"/>
              <a:t>All used as loop-back</a:t>
            </a:r>
            <a:endParaRPr lang="en-NL" sz="2400" b="1" dirty="0"/>
          </a:p>
        </p:txBody>
      </p:sp>
    </p:spTree>
    <p:extLst>
      <p:ext uri="{BB962C8B-B14F-4D97-AF65-F5344CB8AC3E}">
        <p14:creationId xmlns:p14="http://schemas.microsoft.com/office/powerpoint/2010/main" val="54403467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defTabSz="873125">
              <a:defRPr/>
            </a:pPr>
            <a:fld id="{69FCD495-384A-409C-9D02-7DC2C5AC2481}" type="datetime4">
              <a:rPr lang="en-US">
                <a:latin typeface="+mn-lt"/>
              </a:rPr>
              <a:pPr defTabSz="873125">
                <a:defRPr/>
              </a:pPr>
              <a:t>September 16, 2020</a:t>
            </a:fld>
            <a:endParaRPr lang="en-US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73125">
              <a:defRPr/>
            </a:pPr>
            <a:r>
              <a:rPr lang="en-US">
                <a:latin typeface="+mn-lt"/>
              </a:rPr>
              <a:t>Antonio Pellegrino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73125">
              <a:defRPr/>
            </a:pPr>
            <a:fld id="{B034208A-8737-4BFD-AF5B-9D0FD1F206A9}" type="slidenum">
              <a:rPr lang="en-US">
                <a:latin typeface="+mn-lt"/>
              </a:rPr>
              <a:pPr defTabSz="873125">
                <a:defRPr/>
              </a:pPr>
              <a:t>8</a:t>
            </a:fld>
            <a:endParaRPr lang="en-US">
              <a:latin typeface="+mn-lt"/>
            </a:endParaRPr>
          </a:p>
        </p:txBody>
      </p:sp>
      <p:sp>
        <p:nvSpPr>
          <p:cNvPr id="9533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609600"/>
          </a:xfrm>
        </p:spPr>
        <p:txBody>
          <a:bodyPr/>
          <a:lstStyle/>
          <a:p>
            <a:pPr>
              <a:defRPr/>
            </a:pPr>
            <a:r>
              <a:rPr lang="en-GB" dirty="0">
                <a:latin typeface="Comic Sans MS" pitchFamily="66" charset="0"/>
                <a:cs typeface="Times New Roman" pitchFamily="18" charset="0"/>
              </a:rPr>
              <a:t>Overview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70674A9-24AB-44FC-A797-528E170E68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1485158"/>
              </p:ext>
            </p:extLst>
          </p:nvPr>
        </p:nvGraphicFramePr>
        <p:xfrm>
          <a:off x="304800" y="1397000"/>
          <a:ext cx="73152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7440">
                  <a:extLst>
                    <a:ext uri="{9D8B030D-6E8A-4147-A177-3AD203B41FA5}">
                      <a16:colId xmlns:a16="http://schemas.microsoft.com/office/drawing/2014/main" val="2667733031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4229834420"/>
                    </a:ext>
                  </a:extLst>
                </a:gridCol>
                <a:gridCol w="1920240">
                  <a:extLst>
                    <a:ext uri="{9D8B030D-6E8A-4147-A177-3AD203B41FA5}">
                      <a16:colId xmlns:a16="http://schemas.microsoft.com/office/drawing/2014/main" val="903419142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11025002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omic Sans MS" panose="030F0702030302020204" pitchFamily="66" charset="0"/>
                        </a:rPr>
                        <a:t>FELIX</a:t>
                      </a:r>
                      <a:endParaRPr lang="en-NL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omic Sans MS" panose="030F0702030302020204" pitchFamily="66" charset="0"/>
                        </a:rPr>
                        <a:t>FELIX Pair</a:t>
                      </a:r>
                      <a:endParaRPr lang="en-NL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omic Sans MS" panose="030F0702030302020204" pitchFamily="66" charset="0"/>
                        </a:rPr>
                        <a:t>MPO</a:t>
                      </a:r>
                      <a:r>
                        <a:rPr lang="en-US" sz="1400" dirty="0">
                          <a:latin typeface="Comic Sans MS" panose="030F0702030302020204" pitchFamily="66" charset="0"/>
                          <a:sym typeface="Symbol" panose="05050102010706020507" pitchFamily="18" charset="2"/>
                        </a:rPr>
                        <a:t>LC Cassette</a:t>
                      </a:r>
                      <a:endParaRPr lang="en-NL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omic Sans MS" panose="030F0702030302020204" pitchFamily="66" charset="0"/>
                        </a:rPr>
                        <a:t>Host</a:t>
                      </a:r>
                      <a:endParaRPr lang="en-NL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33410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omic Sans MS" panose="030F0702030302020204" pitchFamily="66" charset="0"/>
                        </a:rPr>
                        <a:t>Turano FLX-712</a:t>
                      </a:r>
                      <a:endParaRPr lang="en-NL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omic Sans MS" panose="030F0702030302020204" pitchFamily="66" charset="0"/>
                        </a:rPr>
                        <a:t>24</a:t>
                      </a:r>
                      <a:endParaRPr lang="en-NL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Comic Sans MS" pitchFamily="66" charset="0"/>
                          <a:cs typeface="Times New Roman" pitchFamily="18" charset="0"/>
                        </a:rPr>
                        <a:t>PP1 – Pair 24</a:t>
                      </a:r>
                      <a:endParaRPr lang="en-NL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omic Sans MS" panose="030F0702030302020204" pitchFamily="66" charset="0"/>
                        </a:rPr>
                        <a:t>JJ VLDB</a:t>
                      </a:r>
                      <a:endParaRPr lang="en-NL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05956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NL" sz="140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L" sz="140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L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L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55263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NL" sz="140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L" sz="140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L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L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9374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NL" sz="140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L" sz="140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L" sz="140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L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85461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NL" sz="140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L" sz="140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L" sz="140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L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9987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NL" sz="140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L" sz="140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L" sz="140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L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44306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NL" sz="140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L" sz="140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L" sz="140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L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50116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9010029"/>
      </p:ext>
    </p:extLst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Paper Presentation 1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Paper Presentation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/>
        </a:solidFill>
        <a:ln w="19050" cap="flat" cmpd="sng" algn="ctr">
          <a:solidFill>
            <a:srgbClr val="80008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0000" tIns="46800" rIns="90000" bIns="46800" numCol="1" anchor="ctr" anchorCtr="1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90000"/>
          </a:lnSpc>
          <a:spcBef>
            <a:spcPct val="30000"/>
          </a:spcBef>
          <a:spcAft>
            <a:spcPct val="0"/>
          </a:spcAft>
          <a:buClr>
            <a:schemeClr val="hlink"/>
          </a:buClr>
          <a:buSzPct val="75000"/>
          <a:buFont typeface="Wingdings" pitchFamily="2" charset="2"/>
          <a:buBlip>
            <a:blip xmlns:r="http://schemas.openxmlformats.org/officeDocument/2006/relationships" r:embed="rId1"/>
          </a:buBlip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/>
        </a:solidFill>
        <a:ln w="19050" cap="flat" cmpd="sng" algn="ctr">
          <a:solidFill>
            <a:srgbClr val="80008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0000" tIns="46800" rIns="90000" bIns="46800" numCol="1" anchor="ctr" anchorCtr="1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90000"/>
          </a:lnSpc>
          <a:spcBef>
            <a:spcPct val="30000"/>
          </a:spcBef>
          <a:spcAft>
            <a:spcPct val="0"/>
          </a:spcAft>
          <a:buClr>
            <a:schemeClr val="hlink"/>
          </a:buClr>
          <a:buSzPct val="75000"/>
          <a:buFont typeface="Wingdings" pitchFamily="2" charset="2"/>
          <a:buBlip>
            <a:blip xmlns:r="http://schemas.openxmlformats.org/officeDocument/2006/relationships" r:embed="rId1"/>
          </a:buBlip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Paper Presentation 1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per Presentation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per Presentation 1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per Presentation 1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per Presentation 1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per Presentation 1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per Presentation 1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\\cern.ch\dfs\applications\cern\workgroup templates\CERN\Paper Presentation 1.pot</Template>
  <TotalTime>0</TotalTime>
  <Words>714</Words>
  <Application>Microsoft Office PowerPoint</Application>
  <PresentationFormat>Overhead</PresentationFormat>
  <Paragraphs>137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Comic Sans MS</vt:lpstr>
      <vt:lpstr>Courier New</vt:lpstr>
      <vt:lpstr>Helvetica</vt:lpstr>
      <vt:lpstr>Symbol</vt:lpstr>
      <vt:lpstr>Times New Roman</vt:lpstr>
      <vt:lpstr>Wingdings</vt:lpstr>
      <vt:lpstr>Paper Presentation 1</vt:lpstr>
      <vt:lpstr>Memo on Optical Connections</vt:lpstr>
      <vt:lpstr>Useful Links</vt:lpstr>
      <vt:lpstr>Optical Breakout Panels MPOLC</vt:lpstr>
      <vt:lpstr>MPOLC PP 1</vt:lpstr>
      <vt:lpstr>MPOLC PP 2</vt:lpstr>
      <vt:lpstr>MPOLC PP 3-1</vt:lpstr>
      <vt:lpstr>Digression on MROD Connections</vt:lpstr>
      <vt:lpstr>MPOLC PP 3-2</vt:lpstr>
      <vt:lpstr>Overview</vt:lpstr>
      <vt:lpstr>Optical Fanout ST</vt:lpstr>
      <vt:lpstr>Optical Fanout ST</vt:lpstr>
      <vt:lpstr>Next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OTR Status Report</dc:title>
  <dc:creator>padilla</dc:creator>
  <cp:lastModifiedBy>anton</cp:lastModifiedBy>
  <cp:revision>2133</cp:revision>
  <cp:lastPrinted>2002-05-30T18:34:40Z</cp:lastPrinted>
  <dcterms:created xsi:type="dcterms:W3CDTF">2001-05-28T14:53:58Z</dcterms:created>
  <dcterms:modified xsi:type="dcterms:W3CDTF">2020-09-16T17:15:33Z</dcterms:modified>
</cp:coreProperties>
</file>